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43891200" cy="36576000"/>
  <p:notesSz cx="6858000" cy="9144000"/>
  <p:defaultTextStyle>
    <a:defPPr>
      <a:defRPr lang="en-US"/>
    </a:defPPr>
    <a:lvl1pPr marL="0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1pPr>
    <a:lvl2pPr marL="1931213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2pPr>
    <a:lvl3pPr marL="3862426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3pPr>
    <a:lvl4pPr marL="5793638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4pPr>
    <a:lvl5pPr marL="7724851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5pPr>
    <a:lvl6pPr marL="9656064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6pPr>
    <a:lvl7pPr marL="11587277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7pPr>
    <a:lvl8pPr marL="13518490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8pPr>
    <a:lvl9pPr marL="15449702" algn="l" defTabSz="3862426" rtl="0" eaLnBrk="1" latinLnBrk="0" hangingPunct="1">
      <a:defRPr sz="760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966"/>
    <p:restoredTop sz="94691"/>
  </p:normalViewPr>
  <p:slideViewPr>
    <p:cSldViewPr snapToGrid="0" snapToObjects="1">
      <p:cViewPr varScale="1">
        <p:scale>
          <a:sx n="28" d="100"/>
          <a:sy n="28" d="100"/>
        </p:scale>
        <p:origin x="24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985936"/>
            <a:ext cx="37307520" cy="12733867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9210869"/>
            <a:ext cx="32918400" cy="8830731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947334"/>
            <a:ext cx="9464040" cy="30996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947334"/>
            <a:ext cx="27843480" cy="30996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9118611"/>
            <a:ext cx="37856160" cy="15214597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4477144"/>
            <a:ext cx="37856160" cy="8000997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9736667"/>
            <a:ext cx="1865376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9736667"/>
            <a:ext cx="1865376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947342"/>
            <a:ext cx="37856160" cy="70696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966203"/>
            <a:ext cx="18568032" cy="439419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3360400"/>
            <a:ext cx="18568032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966203"/>
            <a:ext cx="18659477" cy="439419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3360400"/>
            <a:ext cx="18659477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438400"/>
            <a:ext cx="14156054" cy="853440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5266275"/>
            <a:ext cx="22219920" cy="25992667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0972800"/>
            <a:ext cx="14156054" cy="20328469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438400"/>
            <a:ext cx="14156054" cy="853440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5266275"/>
            <a:ext cx="22219920" cy="25992667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0972800"/>
            <a:ext cx="14156054" cy="20328469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947342"/>
            <a:ext cx="3785616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9736667"/>
            <a:ext cx="3785616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3900542"/>
            <a:ext cx="987552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5CA44-77A3-EC46-8CDF-9D42BF587EA0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3900542"/>
            <a:ext cx="1481328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3900542"/>
            <a:ext cx="987552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37BB-A912-8643-962F-3C6E5068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6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20" Type="http://schemas.openxmlformats.org/officeDocument/2006/relationships/image" Target="../media/image19.tiff"/><Relationship Id="rId21" Type="http://schemas.openxmlformats.org/officeDocument/2006/relationships/image" Target="../media/image20.png"/><Relationship Id="rId22" Type="http://schemas.openxmlformats.org/officeDocument/2006/relationships/image" Target="../media/image21.jpe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tiff"/><Relationship Id="rId27" Type="http://schemas.openxmlformats.org/officeDocument/2006/relationships/image" Target="../media/image26.tiff"/><Relationship Id="rId10" Type="http://schemas.openxmlformats.org/officeDocument/2006/relationships/image" Target="../media/image9.jpeg"/><Relationship Id="rId11" Type="http://schemas.openxmlformats.org/officeDocument/2006/relationships/image" Target="../media/image10.gif"/><Relationship Id="rId12" Type="http://schemas.openxmlformats.org/officeDocument/2006/relationships/image" Target="../media/image11.png"/><Relationship Id="rId13" Type="http://schemas.openxmlformats.org/officeDocument/2006/relationships/image" Target="../media/image12.emf"/><Relationship Id="rId14" Type="http://schemas.openxmlformats.org/officeDocument/2006/relationships/image" Target="../media/image13.png"/><Relationship Id="rId15" Type="http://schemas.openxmlformats.org/officeDocument/2006/relationships/image" Target="../media/image14.jp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jpeg"/><Relationship Id="rId19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ctangle 282"/>
          <p:cNvSpPr/>
          <p:nvPr/>
        </p:nvSpPr>
        <p:spPr>
          <a:xfrm>
            <a:off x="14186492" y="24066658"/>
            <a:ext cx="15544800" cy="7327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14162042" y="15374760"/>
            <a:ext cx="15544800" cy="86517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30114241" y="32993619"/>
            <a:ext cx="13350240" cy="3277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720" y="10747618"/>
            <a:ext cx="13350240" cy="25523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73200" y="31445927"/>
            <a:ext cx="15544800" cy="44849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950"/>
            <a:ext cx="43891200" cy="44046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600518" y="697097"/>
            <a:ext cx="27136725" cy="16953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>
                <a:latin typeface="+mn-lt"/>
              </a:rPr>
              <a:t>Oil Slick Characterization with UAVSAR</a:t>
            </a:r>
            <a:endParaRPr lang="en-US" sz="8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49161" y="2392434"/>
            <a:ext cx="1379287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+mj-lt"/>
              </a:rPr>
              <a:t>Cathleen E. </a:t>
            </a:r>
            <a:r>
              <a:rPr lang="en-US" sz="5400" b="1" dirty="0" smtClean="0">
                <a:latin typeface="+mj-lt"/>
              </a:rPr>
              <a:t>Jones, Benjamin Holt</a:t>
            </a:r>
          </a:p>
          <a:p>
            <a:pPr algn="ctr"/>
            <a:r>
              <a:rPr lang="en-US" sz="4400" b="1" dirty="0" smtClean="0">
                <a:latin typeface="+mj-lt"/>
              </a:rPr>
              <a:t>Jet </a:t>
            </a:r>
            <a:r>
              <a:rPr lang="en-US" sz="4400" b="1" dirty="0">
                <a:latin typeface="+mj-lt"/>
              </a:rPr>
              <a:t>Propulsion Laboratory, California Institute of </a:t>
            </a:r>
            <a:r>
              <a:rPr lang="en-US" sz="4400" b="1" dirty="0" smtClean="0">
                <a:latin typeface="+mj-lt"/>
              </a:rPr>
              <a:t>Technology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4419600"/>
            <a:ext cx="43891200" cy="61250"/>
          </a:xfrm>
          <a:prstGeom prst="line">
            <a:avLst/>
          </a:prstGeom>
          <a:ln w="203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925017" y="3663468"/>
            <a:ext cx="385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+mj-lt"/>
              </a:rPr>
              <a:t>Abstract </a:t>
            </a:r>
            <a:r>
              <a:rPr lang="en-US" sz="3600" b="1" dirty="0" smtClean="0">
                <a:latin typeface="+mj-lt"/>
              </a:rPr>
              <a:t>ID: 254026</a:t>
            </a:r>
            <a:endParaRPr lang="en-US" sz="36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09295" y="35991820"/>
            <a:ext cx="1227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© 2017 </a:t>
            </a:r>
            <a:r>
              <a:rPr lang="en-US" sz="2800" i="1" dirty="0"/>
              <a:t>California Institute of Technology.  Government sponsorship </a:t>
            </a:r>
            <a:r>
              <a:rPr lang="en-US" sz="2800" i="1" dirty="0" smtClean="0"/>
              <a:t>acknowledged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63" y="835203"/>
            <a:ext cx="4016586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uavsarLogo_small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47486" y="8456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0033843" y="4991733"/>
            <a:ext cx="13350240" cy="278531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4949" y="3724718"/>
            <a:ext cx="565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+mj-lt"/>
              </a:rPr>
              <a:t>AGU Fall 2017, Session 27022</a:t>
            </a:r>
            <a:endParaRPr lang="en-US" sz="3600" b="1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66521" y="31461838"/>
            <a:ext cx="15224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dirty="0">
                <a:solidFill>
                  <a:prstClr val="black"/>
                </a:solidFill>
              </a:rPr>
              <a:t>References: </a:t>
            </a:r>
            <a:endParaRPr lang="en-US" sz="2000" kern="1200" dirty="0" smtClean="0">
              <a:solidFill>
                <a:prstClr val="black"/>
              </a:solidFill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2000" dirty="0" smtClean="0"/>
              <a:t>Jones</a:t>
            </a:r>
            <a:r>
              <a:rPr lang="en-US" sz="2000" dirty="0"/>
              <a:t>, C. E., K.-F. </a:t>
            </a:r>
            <a:r>
              <a:rPr lang="en-US" sz="2000" dirty="0" err="1"/>
              <a:t>Dagestad</a:t>
            </a:r>
            <a:r>
              <a:rPr lang="en-US" sz="2000" dirty="0"/>
              <a:t>, </a:t>
            </a:r>
            <a:r>
              <a:rPr lang="nb-NO" sz="2000" dirty="0"/>
              <a:t>O. Breivik, B. Holt, J. </a:t>
            </a:r>
            <a:r>
              <a:rPr lang="nb-NO" sz="2000" dirty="0" err="1"/>
              <a:t>Rohrs</a:t>
            </a:r>
            <a:r>
              <a:rPr lang="nb-NO" sz="2000" dirty="0"/>
              <a:t>, K. H. Christensen, M. Espeseth, C. Brekke, S. Skrunes (2016).  </a:t>
            </a:r>
            <a:r>
              <a:rPr lang="nb-NO" sz="2000" dirty="0" err="1"/>
              <a:t>Measurement</a:t>
            </a:r>
            <a:r>
              <a:rPr lang="nb-NO" sz="2000" dirty="0"/>
              <a:t> and </a:t>
            </a:r>
            <a:r>
              <a:rPr lang="nb-NO" sz="2000" dirty="0" err="1"/>
              <a:t>modeling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oil</a:t>
            </a:r>
            <a:r>
              <a:rPr lang="nb-NO" sz="2000" dirty="0"/>
              <a:t> </a:t>
            </a:r>
            <a:r>
              <a:rPr lang="nb-NO" sz="2000" dirty="0" err="1"/>
              <a:t>slick</a:t>
            </a:r>
            <a:r>
              <a:rPr lang="nb-NO" sz="2000" dirty="0"/>
              <a:t> transport, </a:t>
            </a:r>
            <a:r>
              <a:rPr lang="en-US" sz="2000" i="1" dirty="0"/>
              <a:t>J. Geophysical Res.-Oceans, 121, </a:t>
            </a:r>
            <a:r>
              <a:rPr lang="en-US" sz="2000" dirty="0"/>
              <a:t>7759-7775, doi:10.1002/2016JC012113. 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2000" dirty="0" smtClean="0"/>
              <a:t>Skrunes</a:t>
            </a:r>
            <a:r>
              <a:rPr lang="en-US" sz="2000" dirty="0"/>
              <a:t>, S., Brekke, C., Jones, C., and Holt, B. (2015). A </a:t>
            </a:r>
            <a:r>
              <a:rPr lang="en-US" sz="2000" dirty="0" err="1"/>
              <a:t>multisensor</a:t>
            </a:r>
            <a:r>
              <a:rPr lang="en-US" sz="2000" dirty="0"/>
              <a:t> comparison of experimental oil spills in polarimetric SAR, </a:t>
            </a:r>
            <a:r>
              <a:rPr lang="en-US" sz="2000" i="1" dirty="0" smtClean="0"/>
              <a:t>IEEE Journal of Selected </a:t>
            </a:r>
            <a:r>
              <a:rPr lang="en-US" sz="2000" i="1" dirty="0"/>
              <a:t>Topics in Applied Earth Observations and Remote Sensing</a:t>
            </a:r>
            <a:r>
              <a:rPr lang="en-US" sz="2000" i="1" dirty="0" smtClean="0"/>
              <a:t>, </a:t>
            </a:r>
            <a:r>
              <a:rPr lang="en-US" sz="2000" dirty="0"/>
              <a:t>doi:10.1109/JSTARS.</a:t>
            </a:r>
            <a:r>
              <a:rPr lang="en-US" sz="2000" dirty="0" smtClean="0"/>
              <a:t>2016.2565063</a:t>
            </a:r>
            <a:endParaRPr lang="en-US" sz="2000" i="1" dirty="0"/>
          </a:p>
          <a:p>
            <a:pPr marL="457200" indent="-457200">
              <a:buFontTx/>
              <a:buAutoNum type="arabicPeriod"/>
              <a:defRPr/>
            </a:pPr>
            <a:r>
              <a:rPr lang="nb-NO" sz="2000" dirty="0" err="1"/>
              <a:t>Latini</a:t>
            </a:r>
            <a:r>
              <a:rPr lang="nb-NO" sz="2000" dirty="0"/>
              <a:t>, D., Del Frate, F., Jones, C. E. (2016). </a:t>
            </a:r>
            <a:r>
              <a:rPr lang="en-US" sz="2000" dirty="0"/>
              <a:t>Multi-frequency and </a:t>
            </a:r>
            <a:r>
              <a:rPr lang="en-US" sz="2000" dirty="0" err="1"/>
              <a:t>polarimetric</a:t>
            </a:r>
            <a:r>
              <a:rPr lang="en-US" sz="2000" dirty="0"/>
              <a:t> quantitative analysis of the Gulf of Mexico oil spill event comparing different SAR systems. </a:t>
            </a:r>
            <a:r>
              <a:rPr lang="en-US" sz="2000" i="1" dirty="0"/>
              <a:t>Remote Sensing of Environment</a:t>
            </a:r>
            <a:r>
              <a:rPr lang="en-US" sz="2000" dirty="0"/>
              <a:t>, </a:t>
            </a:r>
            <a:r>
              <a:rPr lang="en-US" sz="2000" i="1" dirty="0"/>
              <a:t>183</a:t>
            </a:r>
            <a:r>
              <a:rPr lang="en-US" sz="2000" dirty="0"/>
              <a:t>, 26-42, doi:10.1016/j.rse.2016.05.014.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Fore</a:t>
            </a:r>
            <a:r>
              <a:rPr lang="en-US" sz="2000" dirty="0">
                <a:solidFill>
                  <a:prstClr val="black"/>
                </a:solidFill>
              </a:rPr>
              <a:t>, A. G., Chapman, B. D., Hawkins, B. P., Hensley, S., Jones, C. E., Michel, T. R., &amp; </a:t>
            </a:r>
            <a:r>
              <a:rPr lang="en-US" sz="2000" dirty="0" err="1">
                <a:solidFill>
                  <a:prstClr val="black"/>
                </a:solidFill>
              </a:rPr>
              <a:t>Muellerschoen</a:t>
            </a:r>
            <a:r>
              <a:rPr lang="en-US" sz="2000" dirty="0">
                <a:solidFill>
                  <a:prstClr val="black"/>
                </a:solidFill>
              </a:rPr>
              <a:t>, R. J. (2015). UAVSAR </a:t>
            </a:r>
            <a:r>
              <a:rPr lang="en-US" sz="2000" dirty="0" err="1">
                <a:solidFill>
                  <a:prstClr val="black"/>
                </a:solidFill>
              </a:rPr>
              <a:t>Polarimetric</a:t>
            </a:r>
            <a:r>
              <a:rPr lang="en-US" sz="2000" dirty="0">
                <a:solidFill>
                  <a:prstClr val="black"/>
                </a:solidFill>
              </a:rPr>
              <a:t> Calibration. IEEE Transactions on Geoscience and Remote Sensing, 53(6), 3481-3491.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Minchew</a:t>
            </a:r>
            <a:r>
              <a:rPr lang="en-US" sz="2000" dirty="0">
                <a:solidFill>
                  <a:prstClr val="black"/>
                </a:solidFill>
              </a:rPr>
              <a:t>, B., Jones, C. E., &amp; Holt, B. (2012). </a:t>
            </a:r>
            <a:r>
              <a:rPr lang="en-US" sz="2000" dirty="0" err="1">
                <a:solidFill>
                  <a:prstClr val="black"/>
                </a:solidFill>
              </a:rPr>
              <a:t>Polarimetric</a:t>
            </a:r>
            <a:r>
              <a:rPr lang="en-US" sz="2000" dirty="0">
                <a:solidFill>
                  <a:prstClr val="black"/>
                </a:solidFill>
              </a:rPr>
              <a:t> analysis of backscatter from the Deepwater Horizon oil spill using L-band synthetic aperture radar. Geoscience and Remote Sensing, IEEE Transactions on, 50(10), 3812-3830.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Jones</a:t>
            </a:r>
            <a:r>
              <a:rPr lang="en-US" sz="2000" dirty="0">
                <a:solidFill>
                  <a:prstClr val="black"/>
                </a:solidFill>
              </a:rPr>
              <a:t>, C. E., </a:t>
            </a:r>
            <a:r>
              <a:rPr lang="en-US" sz="2000" dirty="0" err="1">
                <a:solidFill>
                  <a:prstClr val="black"/>
                </a:solidFill>
              </a:rPr>
              <a:t>Minchew</a:t>
            </a:r>
            <a:r>
              <a:rPr lang="en-US" sz="2000" dirty="0">
                <a:solidFill>
                  <a:prstClr val="black"/>
                </a:solidFill>
              </a:rPr>
              <a:t>, B., Holt, B., &amp; Hensley, S. (2011). Studies of the Deepwater Horizon oil spill with the UAVSAR radar. In Y. Liu et al. (</a:t>
            </a:r>
            <a:r>
              <a:rPr lang="en-US" sz="2000" dirty="0" err="1">
                <a:solidFill>
                  <a:prstClr val="black"/>
                </a:solidFill>
              </a:rPr>
              <a:t>Eds</a:t>
            </a:r>
            <a:r>
              <a:rPr lang="en-US" sz="2000" dirty="0">
                <a:solidFill>
                  <a:prstClr val="black"/>
                </a:solidFill>
              </a:rPr>
              <a:t>), Monitoring and Modeling the Deepwater Horizon Oil Spill: A Record-Breaking Enterprise (</a:t>
            </a:r>
            <a:r>
              <a:rPr lang="en-US" sz="2000" dirty="0" err="1">
                <a:solidFill>
                  <a:prstClr val="black"/>
                </a:solidFill>
              </a:rPr>
              <a:t>Geophys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Monogr</a:t>
            </a:r>
            <a:r>
              <a:rPr lang="en-US" sz="2000" dirty="0">
                <a:solidFill>
                  <a:prstClr val="black"/>
                </a:solidFill>
              </a:rPr>
              <a:t>. Ser., Vol. 195, pp. 33-50). Washington D. C.: American Geophysical Union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 bwMode="auto">
          <a:xfrm>
            <a:off x="835290" y="10991414"/>
            <a:ext cx="12618720" cy="53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800"/>
              </a:lnSpc>
            </a:pPr>
            <a:r>
              <a:rPr lang="en-US" sz="4400" b="1" cap="all" dirty="0" smtClean="0"/>
              <a:t>2010: Deepwater Horizon Oil Spill, </a:t>
            </a:r>
          </a:p>
          <a:p>
            <a:pPr algn="ctr">
              <a:lnSpc>
                <a:spcPts val="4800"/>
              </a:lnSpc>
            </a:pPr>
            <a:r>
              <a:rPr lang="en-US" sz="4400" b="1" cap="all" dirty="0" smtClean="0"/>
              <a:t>Gulf of Mexico</a:t>
            </a:r>
            <a:endParaRPr lang="en-US" sz="4400" b="1" cap="all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76485" y="21622999"/>
            <a:ext cx="12411182" cy="335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1"/>
          <p:cNvSpPr txBox="1">
            <a:spLocks/>
          </p:cNvSpPr>
          <p:nvPr/>
        </p:nvSpPr>
        <p:spPr bwMode="auto">
          <a:xfrm>
            <a:off x="1322924" y="22091639"/>
            <a:ext cx="11618983" cy="138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800"/>
              </a:lnSpc>
            </a:pPr>
            <a:r>
              <a:rPr lang="en-US" sz="4400" b="1" cap="all" dirty="0" smtClean="0"/>
              <a:t>2015: Norwegian oil-on-water exercise, North Sea</a:t>
            </a:r>
            <a:endParaRPr lang="en-US" sz="4400" b="1" cap="all" dirty="0"/>
          </a:p>
        </p:txBody>
      </p:sp>
      <p:sp>
        <p:nvSpPr>
          <p:cNvPr id="38" name="Rectangle 37"/>
          <p:cNvSpPr/>
          <p:nvPr/>
        </p:nvSpPr>
        <p:spPr>
          <a:xfrm>
            <a:off x="30508718" y="33220268"/>
            <a:ext cx="12955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This work was carried out in part at the Jet Propulsion Laboratory, California Institute of Technology, under a contract with NASA</a:t>
            </a:r>
            <a:r>
              <a:rPr lang="en-US" sz="2400" i="1" smtClean="0"/>
              <a:t>. </a:t>
            </a:r>
            <a:endParaRPr lang="en-US" sz="2400" dirty="0"/>
          </a:p>
        </p:txBody>
      </p:sp>
      <p:sp>
        <p:nvSpPr>
          <p:cNvPr id="39" name="Content Placeholder 1"/>
          <p:cNvSpPr txBox="1">
            <a:spLocks/>
          </p:cNvSpPr>
          <p:nvPr/>
        </p:nvSpPr>
        <p:spPr bwMode="auto">
          <a:xfrm>
            <a:off x="511324" y="12552999"/>
            <a:ext cx="13010390" cy="214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4800"/>
              </a:lnSpc>
            </a:pPr>
            <a:r>
              <a:rPr lang="en-US" sz="3600" b="1" dirty="0" smtClean="0"/>
              <a:t>UAVSAR’S Unique Contribution:  First quantitative measurement of </a:t>
            </a:r>
            <a:r>
              <a:rPr lang="en-US" sz="3600" b="1" dirty="0" err="1" smtClean="0"/>
              <a:t>oil:water</a:t>
            </a:r>
            <a:r>
              <a:rPr lang="en-US" sz="3600" b="1" dirty="0" smtClean="0"/>
              <a:t> volumetric fraction within a slick using SAR [</a:t>
            </a:r>
            <a:r>
              <a:rPr lang="en-US" sz="3600" b="1" i="1" dirty="0" err="1" smtClean="0"/>
              <a:t>Minchew</a:t>
            </a:r>
            <a:r>
              <a:rPr lang="en-US" sz="3600" b="1" i="1" dirty="0" smtClean="0"/>
              <a:t> et al., 2012</a:t>
            </a:r>
            <a:r>
              <a:rPr lang="en-US" sz="3600" b="1" dirty="0" smtClean="0"/>
              <a:t>]</a:t>
            </a:r>
            <a:endParaRPr lang="en-US" sz="3600" b="1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30907385" y="27575468"/>
            <a:ext cx="1160315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"/>
          <p:cNvSpPr txBox="1">
            <a:spLocks/>
          </p:cNvSpPr>
          <p:nvPr/>
        </p:nvSpPr>
        <p:spPr bwMode="auto">
          <a:xfrm>
            <a:off x="30449521" y="11698776"/>
            <a:ext cx="12618720" cy="53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800"/>
              </a:lnSpc>
            </a:pPr>
            <a:r>
              <a:rPr lang="en-US" sz="4400" b="1" cap="all" dirty="0" smtClean="0">
                <a:solidFill>
                  <a:schemeClr val="tx1"/>
                </a:solidFill>
              </a:rPr>
              <a:t>2016: NOAA Oil slick study, Taylor Energy Seep, Gulf of Mexico</a:t>
            </a:r>
            <a:endParaRPr lang="en-US" sz="4400" b="1" cap="all" dirty="0">
              <a:solidFill>
                <a:schemeClr val="tx1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14362054" y="4813395"/>
            <a:ext cx="15195926" cy="10440386"/>
            <a:chOff x="14362054" y="5118195"/>
            <a:chExt cx="15195926" cy="10440386"/>
          </a:xfrm>
        </p:grpSpPr>
        <p:pic>
          <p:nvPicPr>
            <p:cNvPr id="53" name="Picture 52" descr="dwhoil_2330370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63699" y="5118195"/>
              <a:ext cx="15177647" cy="10440386"/>
            </a:xfrm>
            <a:prstGeom prst="rect">
              <a:avLst/>
            </a:prstGeom>
            <a:ln w="57150" cmpd="sng">
              <a:noFill/>
            </a:ln>
          </p:spPr>
        </p:pic>
        <p:sp>
          <p:nvSpPr>
            <p:cNvPr id="33" name="Content Placeholder 1"/>
            <p:cNvSpPr txBox="1">
              <a:spLocks/>
            </p:cNvSpPr>
            <p:nvPr/>
          </p:nvSpPr>
          <p:spPr bwMode="auto">
            <a:xfrm>
              <a:off x="14362054" y="5307754"/>
              <a:ext cx="15195926" cy="699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82575" indent="-282575" algn="l" rtl="0" eaLnBrk="0" fontAlgn="base" hangingPunct="0">
                <a:spcBef>
                  <a:spcPts val="18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20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455613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Lucida Grande" charset="0"/>
                <a:buChar char="•"/>
                <a:defRPr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795338" indent="-217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‒"/>
                <a:defRPr sz="16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027113" indent="344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1400" i="1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1425575" indent="-282575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n"/>
                <a:defRPr sz="12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800"/>
                </a:lnSpc>
              </a:pPr>
              <a:r>
                <a:rPr lang="en-US" sz="4400" b="1" cap="all" dirty="0" smtClean="0">
                  <a:solidFill>
                    <a:schemeClr val="bg1"/>
                  </a:solidFill>
                </a:rPr>
                <a:t>Airborne Synthetic Aperture </a:t>
              </a:r>
              <a:r>
                <a:rPr lang="en-US" sz="4400" b="1" cap="all" dirty="0" err="1" smtClean="0">
                  <a:solidFill>
                    <a:schemeClr val="bg1"/>
                  </a:solidFill>
                </a:rPr>
                <a:t>Radar’S</a:t>
              </a:r>
              <a:r>
                <a:rPr lang="en-US" sz="4400" b="1" cap="all" dirty="0" smtClean="0">
                  <a:solidFill>
                    <a:schemeClr val="bg1"/>
                  </a:solidFill>
                </a:rPr>
                <a:t> Advantages for Oil Spill Response and Assessment</a:t>
              </a:r>
              <a:endParaRPr lang="en-US" sz="44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426306" y="6997111"/>
              <a:ext cx="7031614" cy="634019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457200" indent="-457200" defTabSz="914400" eaLnBrk="0" hangingPunct="0">
                <a:spcAft>
                  <a:spcPts val="600"/>
                </a:spcAft>
                <a:buFont typeface="Arial" charset="0"/>
                <a:buChar char="•"/>
              </a:pPr>
              <a:r>
                <a:rPr lang="en-US" sz="3600" b="1" i="1" dirty="0" smtClean="0">
                  <a:solidFill>
                    <a:schemeClr val="bg1"/>
                  </a:solidFill>
                  <a:ea typeface="ＭＳ Ｐゴシック" pitchFamily="27" charset="-128"/>
                </a:rPr>
                <a:t>Airborne instruments can have significantly higher power than satellite SARs, yielding much higher signal-to-noise ratio.</a:t>
              </a:r>
            </a:p>
            <a:p>
              <a:pPr marL="457200" indent="-457200" defTabSz="914400" eaLnBrk="0" hangingPunct="0">
                <a:spcAft>
                  <a:spcPts val="600"/>
                </a:spcAft>
                <a:buFont typeface="Arial" charset="0"/>
                <a:buChar char="•"/>
              </a:pPr>
              <a:r>
                <a:rPr lang="en-US" sz="3600" b="1" i="1" dirty="0" smtClean="0">
                  <a:solidFill>
                    <a:schemeClr val="bg1"/>
                  </a:solidFill>
                  <a:ea typeface="ＭＳ Ｐゴシック" pitchFamily="27" charset="-128"/>
                </a:rPr>
                <a:t>Extremely low noise instrument enables measuring radar-dark oil slick characteristics </a:t>
              </a:r>
            </a:p>
            <a:p>
              <a:pPr marL="457200" indent="-457200" defTabSz="914400" eaLnBrk="0" hangingPunct="0">
                <a:spcAft>
                  <a:spcPts val="600"/>
                </a:spcAft>
                <a:buFont typeface="Arial" charset="0"/>
                <a:buChar char="•"/>
              </a:pPr>
              <a:r>
                <a:rPr lang="en-US" sz="3600" b="1" i="1" dirty="0" smtClean="0">
                  <a:solidFill>
                    <a:schemeClr val="bg1"/>
                  </a:solidFill>
                  <a:ea typeface="ＭＳ Ｐゴシック" pitchFamily="27" charset="-128"/>
                </a:rPr>
                <a:t>Rapid repeat observations (up to 4 per hour) enable tracking of changes in slick location and extent</a:t>
              </a: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30281000" y="11322199"/>
            <a:ext cx="1295576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16636925" y="24209211"/>
            <a:ext cx="10683952" cy="7122635"/>
            <a:chOff x="14383377" y="16315448"/>
            <a:chExt cx="10683952" cy="7122635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83377" y="16315448"/>
              <a:ext cx="10683952" cy="7122635"/>
            </a:xfrm>
            <a:prstGeom prst="rect">
              <a:avLst/>
            </a:prstGeom>
          </p:spPr>
        </p:pic>
        <p:sp>
          <p:nvSpPr>
            <p:cNvPr id="62" name="Content Placeholder 1"/>
            <p:cNvSpPr txBox="1">
              <a:spLocks/>
            </p:cNvSpPr>
            <p:nvPr/>
          </p:nvSpPr>
          <p:spPr bwMode="auto">
            <a:xfrm>
              <a:off x="14637587" y="17090897"/>
              <a:ext cx="9605283" cy="4609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82575" indent="-282575" algn="l" rtl="0" eaLnBrk="0" fontAlgn="base" hangingPunct="0">
                <a:spcBef>
                  <a:spcPts val="18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20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455613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Lucida Grande" charset="0"/>
                <a:buChar char="•"/>
                <a:defRPr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795338" indent="-217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‒"/>
                <a:defRPr sz="16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027113" indent="344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1400" i="1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1425575" indent="-282575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n"/>
                <a:defRPr sz="12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Effective oil spill response requires specific information about the slick’s characteristics: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Tx/>
                <a:buSzPct val="100000"/>
                <a:buFont typeface="Wingdings" charset="2"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Key Parameters: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Spill position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Extent 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endPara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Transport (3D) 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Thickness &amp; volume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lang="en-US" sz="2800" b="1" i="1" dirty="0">
                  <a:solidFill>
                    <a:schemeClr val="bg1"/>
                  </a:solidFill>
                </a:rPr>
                <a:t>O</a:t>
              </a:r>
              <a:r>
                <a:rPr kumimoji="0" lang="en-US" sz="28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il</a:t>
              </a: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-to-water ratio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Weathering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Slick type (mineral vs. look-alike)</a:t>
              </a:r>
            </a:p>
            <a:p>
              <a:pPr marL="514350" marR="0" lvl="0" indent="-514350" algn="l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/>
              </a:pPr>
              <a:endPara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282575" marR="0" lvl="0" indent="-282575" algn="l" defTabSz="914400" rtl="0" eaLnBrk="0" fontAlgn="base" latinLnBrk="0" hangingPunct="0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59564B"/>
                </a:buClr>
                <a:buSzPct val="75000"/>
                <a:buFont typeface="Wingdings" charset="2"/>
                <a:buNone/>
                <a:tabLst/>
                <a:defRPr/>
              </a:pP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14574350" y="18690838"/>
              <a:ext cx="2921170" cy="968991"/>
            </a:xfrm>
            <a:prstGeom prst="roundRect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/>
                <a:ea typeface=""/>
                <a:cs typeface="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14471584" y="20016986"/>
              <a:ext cx="5898209" cy="3103412"/>
            </a:xfrm>
            <a:prstGeom prst="roundRect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/>
                <a:ea typeface=""/>
                <a:cs typeface="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631536" y="18542336"/>
              <a:ext cx="2073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SAR is routinely used for this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0553198" y="21481853"/>
              <a:ext cx="33923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SAR-based </a:t>
              </a:r>
              <a:r>
                <a:rPr lang="en-US" sz="2400" b="1" i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capabilities being studied &amp; </a:t>
              </a:r>
              <a:r>
                <a:rPr lang="en-US" sz="2400" b="1" i="1" dirty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developed with UAVSAR</a:t>
              </a:r>
            </a:p>
          </p:txBody>
        </p:sp>
      </p:grpSp>
      <p:graphicFrame>
        <p:nvGraphicFramePr>
          <p:cNvPr id="77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869166"/>
              </p:ext>
            </p:extLst>
          </p:nvPr>
        </p:nvGraphicFramePr>
        <p:xfrm>
          <a:off x="699582" y="4895967"/>
          <a:ext cx="7237249" cy="5346394"/>
        </p:xfrm>
        <a:graphic>
          <a:graphicData uri="http://schemas.openxmlformats.org/drawingml/2006/table">
            <a:tbl>
              <a:tblPr/>
              <a:tblGrid>
                <a:gridCol w="3063824"/>
                <a:gridCol w="4173425"/>
              </a:tblGrid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Value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Center Frequency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L-Band  </a:t>
                      </a:r>
                      <a:r>
                        <a:rPr kumimoji="0" lang="en-US" altLang="x-non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@ 1.257 GHz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Bandwidth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80 MHz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Intrinsic Resolution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1.8 m Slant Range, 0.8 m Azimuth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Polarization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Full Quad-Polarization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Antenna Aperture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0.5 m range/1.5 m azimuth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Azimuth Steering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Greater than ±</a:t>
                      </a:r>
                      <a:r>
                        <a:rPr kumimoji="0" lang="en-US" altLang="x-non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20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739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Transmit Power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&gt; 3.1 kW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Nominal Spatial Posting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 m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Range </a:t>
                      </a: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Swath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22 </a:t>
                      </a:r>
                      <a:r>
                        <a:rPr kumimoji="0" lang="en-US" altLang="x-non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km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Look Angle Range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25</a:t>
                      </a: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º</a:t>
                      </a: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- 65</a:t>
                      </a: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Noise Equivalent </a:t>
                      </a: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s</a:t>
                      </a: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º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&lt; </a:t>
                      </a:r>
                      <a:r>
                        <a:rPr kumimoji="0" lang="en-US" altLang="x-non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-34 </a:t>
                      </a: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dB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60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Radiometric Accuracy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17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01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8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73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&lt; 1 dB relative, 2 dB absolute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00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7923398" y="6994951"/>
            <a:ext cx="5878629" cy="3400134"/>
            <a:chOff x="21904247" y="12577175"/>
            <a:chExt cx="7209018" cy="4169615"/>
          </a:xfrm>
        </p:grpSpPr>
        <p:pic>
          <p:nvPicPr>
            <p:cNvPr id="79" name="Picture 999" descr="ED13-0002-05.jpg"/>
            <p:cNvPicPr>
              <a:picLocks noChangeAspect="1"/>
            </p:cNvPicPr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1993" y="12577175"/>
              <a:ext cx="6841272" cy="416961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8000"/>
                    </a:srgbClr>
                  </a:solidFill>
                </a14:hiddenFill>
              </a:ext>
            </a:extLst>
          </p:spPr>
        </p:pic>
        <p:sp>
          <p:nvSpPr>
            <p:cNvPr id="80" name="Content Placeholder 1"/>
            <p:cNvSpPr txBox="1">
              <a:spLocks/>
            </p:cNvSpPr>
            <p:nvPr/>
          </p:nvSpPr>
          <p:spPr bwMode="auto">
            <a:xfrm>
              <a:off x="21904247" y="16001892"/>
              <a:ext cx="4694444" cy="61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82575" indent="-282575" algn="l" rtl="0" eaLnBrk="0" fontAlgn="base" hangingPunct="0">
                <a:spcBef>
                  <a:spcPts val="18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20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455613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Lucida Grande" charset="0"/>
                <a:buChar char="•"/>
                <a:defRPr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795338" indent="-217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‒"/>
                <a:defRPr sz="16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027113" indent="344488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defRPr sz="1400" i="1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1425575" indent="-282575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charset="2"/>
                <a:buChar char="n"/>
                <a:defRPr sz="1200" kern="1200">
                  <a:solidFill>
                    <a:srgbClr val="262626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800"/>
                </a:lnSpc>
              </a:pPr>
              <a:r>
                <a:rPr lang="en-US" sz="2400" b="1" cap="all" dirty="0" smtClean="0"/>
                <a:t>Radar </a:t>
              </a:r>
              <a:endParaRPr lang="en-US" sz="2400" b="1" cap="all" dirty="0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V="1">
              <a:off x="24489736" y="15506537"/>
              <a:ext cx="436104" cy="717511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Content Placeholder 1"/>
          <p:cNvSpPr txBox="1">
            <a:spLocks/>
          </p:cNvSpPr>
          <p:nvPr/>
        </p:nvSpPr>
        <p:spPr bwMode="auto">
          <a:xfrm>
            <a:off x="8035913" y="4874186"/>
            <a:ext cx="4702917" cy="61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4800"/>
              </a:lnSpc>
            </a:pPr>
            <a:r>
              <a:rPr lang="en-US" sz="4000" b="1" cap="all" dirty="0" smtClean="0"/>
              <a:t>UAVSAR</a:t>
            </a:r>
            <a:r>
              <a:rPr lang="en-US" sz="4000" b="1" cap="all" dirty="0"/>
              <a:t> </a:t>
            </a:r>
            <a:r>
              <a:rPr lang="en-US" sz="4000" b="1" cap="all" dirty="0" smtClean="0"/>
              <a:t>Instrument characteristics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30508718" y="5345880"/>
            <a:ext cx="9144000" cy="5645534"/>
            <a:chOff x="0" y="960252"/>
            <a:chExt cx="9144000" cy="5645534"/>
          </a:xfrm>
        </p:grpSpPr>
        <p:sp>
          <p:nvSpPr>
            <p:cNvPr id="147" name="Rectangle 146"/>
            <p:cNvSpPr/>
            <p:nvPr/>
          </p:nvSpPr>
          <p:spPr bwMode="auto">
            <a:xfrm>
              <a:off x="0" y="960252"/>
              <a:ext cx="9144000" cy="5645534"/>
            </a:xfrm>
            <a:prstGeom prst="rect">
              <a:avLst/>
            </a:prstGeom>
            <a:solidFill>
              <a:srgbClr val="0D566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112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109538" y="1083985"/>
              <a:ext cx="9034462" cy="5385812"/>
              <a:chOff x="109538" y="1083985"/>
              <a:chExt cx="9034462" cy="5385812"/>
            </a:xfrm>
          </p:grpSpPr>
          <p:sp>
            <p:nvSpPr>
              <p:cNvPr id="149" name="TextBox 148"/>
              <p:cNvSpPr txBox="1"/>
              <p:nvPr/>
            </p:nvSpPr>
            <p:spPr>
              <a:xfrm>
                <a:off x="142184" y="1100918"/>
                <a:ext cx="2505814" cy="738664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Complex Permittivity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=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' –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i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'' 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6007490" y="1083985"/>
                <a:ext cx="2941969" cy="738664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Crude oil 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O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= 2.3 –i0.02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-Low conductivity surface</a:t>
                </a:r>
                <a:r>
                  <a:rPr kumimoji="0" lang="en-US" sz="18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875428" y="1083985"/>
                <a:ext cx="2946678" cy="738664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Sea water 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sw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= 80 –i70</a:t>
                </a:r>
                <a:endPara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</a:t>
                </a:r>
                <a:r>
                  <a:rPr kumimoji="0" lang="en-US" sz="1800" b="0" i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High conductivity surface</a:t>
                </a:r>
                <a:r>
                  <a:rPr kumimoji="0" lang="en-US" sz="1800" b="0" i="1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109538" y="1981200"/>
                <a:ext cx="8893040" cy="926069"/>
              </a:xfrm>
              <a:prstGeom prst="rect">
                <a:avLst/>
              </a:prstGeom>
              <a:solidFill>
                <a:sysClr val="window" lastClr="FFFFFF"/>
              </a:solidFill>
              <a:ln w="15875" cap="flat" cmpd="sng" algn="ctr">
                <a:solidFill>
                  <a:srgbClr val="71ABE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/>
                  <a:ea typeface=""/>
                  <a:cs typeface="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09538" y="3075534"/>
                <a:ext cx="8893040" cy="1119778"/>
              </a:xfrm>
              <a:prstGeom prst="rect">
                <a:avLst/>
              </a:prstGeom>
              <a:solidFill>
                <a:sysClr val="window" lastClr="FFFFFF"/>
              </a:solidFill>
              <a:ln w="15875" cap="flat" cmpd="sng" algn="ctr">
                <a:solidFill>
                  <a:srgbClr val="71ABE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/>
                  <a:ea typeface=""/>
                  <a:cs typeface="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109538" y="4412875"/>
                <a:ext cx="8950326" cy="1090460"/>
              </a:xfrm>
              <a:prstGeom prst="rect">
                <a:avLst/>
              </a:prstGeom>
              <a:solidFill>
                <a:sysClr val="window" lastClr="FFFFFF"/>
              </a:solidFill>
              <a:ln w="15875" cap="flat" cmpd="sng" algn="ctr">
                <a:solidFill>
                  <a:srgbClr val="71ABE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/>
                  <a:ea typeface=""/>
                  <a:cs typeface=""/>
                </a:endParaRPr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3189681" y="2142791"/>
                <a:ext cx="2545196" cy="487203"/>
              </a:xfrm>
              <a:custGeom>
                <a:avLst/>
                <a:gdLst>
                  <a:gd name="connsiteX0" fmla="*/ 0 w 2517858"/>
                  <a:gd name="connsiteY0" fmla="*/ 132979 h 192052"/>
                  <a:gd name="connsiteX1" fmla="*/ 295325 w 2517858"/>
                  <a:gd name="connsiteY1" fmla="*/ 65 h 192052"/>
                  <a:gd name="connsiteX2" fmla="*/ 516818 w 2517858"/>
                  <a:gd name="connsiteY2" fmla="*/ 147747 h 192052"/>
                  <a:gd name="connsiteX3" fmla="*/ 812143 w 2517858"/>
                  <a:gd name="connsiteY3" fmla="*/ 65 h 192052"/>
                  <a:gd name="connsiteX4" fmla="*/ 1033637 w 2517858"/>
                  <a:gd name="connsiteY4" fmla="*/ 147747 h 192052"/>
                  <a:gd name="connsiteX5" fmla="*/ 1299430 w 2517858"/>
                  <a:gd name="connsiteY5" fmla="*/ 14833 h 192052"/>
                  <a:gd name="connsiteX6" fmla="*/ 1565222 w 2517858"/>
                  <a:gd name="connsiteY6" fmla="*/ 162515 h 192052"/>
                  <a:gd name="connsiteX7" fmla="*/ 1771950 w 2517858"/>
                  <a:gd name="connsiteY7" fmla="*/ 14833 h 192052"/>
                  <a:gd name="connsiteX8" fmla="*/ 2008210 w 2517858"/>
                  <a:gd name="connsiteY8" fmla="*/ 162515 h 192052"/>
                  <a:gd name="connsiteX9" fmla="*/ 2274002 w 2517858"/>
                  <a:gd name="connsiteY9" fmla="*/ 44370 h 192052"/>
                  <a:gd name="connsiteX10" fmla="*/ 2495496 w 2517858"/>
                  <a:gd name="connsiteY10" fmla="*/ 162515 h 192052"/>
                  <a:gd name="connsiteX11" fmla="*/ 2510262 w 2517858"/>
                  <a:gd name="connsiteY11" fmla="*/ 192052 h 19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17858" h="192052">
                    <a:moveTo>
                      <a:pt x="0" y="132979"/>
                    </a:moveTo>
                    <a:cubicBezTo>
                      <a:pt x="104594" y="65291"/>
                      <a:pt x="209189" y="-2396"/>
                      <a:pt x="295325" y="65"/>
                    </a:cubicBezTo>
                    <a:cubicBezTo>
                      <a:pt x="381461" y="2526"/>
                      <a:pt x="430682" y="147747"/>
                      <a:pt x="516818" y="147747"/>
                    </a:cubicBezTo>
                    <a:cubicBezTo>
                      <a:pt x="602954" y="147747"/>
                      <a:pt x="726007" y="65"/>
                      <a:pt x="812143" y="65"/>
                    </a:cubicBezTo>
                    <a:cubicBezTo>
                      <a:pt x="898279" y="65"/>
                      <a:pt x="952423" y="145286"/>
                      <a:pt x="1033637" y="147747"/>
                    </a:cubicBezTo>
                    <a:cubicBezTo>
                      <a:pt x="1114852" y="150208"/>
                      <a:pt x="1210833" y="12372"/>
                      <a:pt x="1299430" y="14833"/>
                    </a:cubicBezTo>
                    <a:cubicBezTo>
                      <a:pt x="1388027" y="17294"/>
                      <a:pt x="1486469" y="162515"/>
                      <a:pt x="1565222" y="162515"/>
                    </a:cubicBezTo>
                    <a:cubicBezTo>
                      <a:pt x="1643975" y="162515"/>
                      <a:pt x="1698119" y="14833"/>
                      <a:pt x="1771950" y="14833"/>
                    </a:cubicBezTo>
                    <a:cubicBezTo>
                      <a:pt x="1845781" y="14833"/>
                      <a:pt x="1924535" y="157592"/>
                      <a:pt x="2008210" y="162515"/>
                    </a:cubicBezTo>
                    <a:cubicBezTo>
                      <a:pt x="2091885" y="167438"/>
                      <a:pt x="2192788" y="44370"/>
                      <a:pt x="2274002" y="44370"/>
                    </a:cubicBezTo>
                    <a:cubicBezTo>
                      <a:pt x="2355216" y="44370"/>
                      <a:pt x="2456119" y="137901"/>
                      <a:pt x="2495496" y="162515"/>
                    </a:cubicBezTo>
                    <a:cubicBezTo>
                      <a:pt x="2534873" y="187129"/>
                      <a:pt x="2510262" y="192052"/>
                      <a:pt x="2510262" y="192052"/>
                    </a:cubicBezTo>
                  </a:path>
                </a:pathLst>
              </a:custGeom>
              <a:noFill/>
              <a:ln w="34925" cap="flat" cmpd="sng" algn="ctr">
                <a:solidFill>
                  <a:srgbClr val="3366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sto MT"/>
                  <a:ea typeface=""/>
                  <a:cs typeface=""/>
                </a:endParaRPr>
              </a:p>
            </p:txBody>
          </p:sp>
          <p:grpSp>
            <p:nvGrpSpPr>
              <p:cNvPr id="156" name="Group 155"/>
              <p:cNvGrpSpPr/>
              <p:nvPr/>
            </p:nvGrpSpPr>
            <p:grpSpPr>
              <a:xfrm>
                <a:off x="2120977" y="3269058"/>
                <a:ext cx="4359106" cy="464589"/>
                <a:chOff x="2875938" y="3499159"/>
                <a:chExt cx="4359106" cy="464589"/>
              </a:xfrm>
            </p:grpSpPr>
            <p:sp>
              <p:nvSpPr>
                <p:cNvPr id="173" name="Freeform 172"/>
                <p:cNvSpPr/>
                <p:nvPr/>
              </p:nvSpPr>
              <p:spPr>
                <a:xfrm>
                  <a:off x="3944642" y="3766997"/>
                  <a:ext cx="2206210" cy="165870"/>
                </a:xfrm>
                <a:custGeom>
                  <a:avLst/>
                  <a:gdLst>
                    <a:gd name="connsiteX0" fmla="*/ 0 w 2517858"/>
                    <a:gd name="connsiteY0" fmla="*/ 132979 h 192052"/>
                    <a:gd name="connsiteX1" fmla="*/ 295325 w 2517858"/>
                    <a:gd name="connsiteY1" fmla="*/ 65 h 192052"/>
                    <a:gd name="connsiteX2" fmla="*/ 516818 w 2517858"/>
                    <a:gd name="connsiteY2" fmla="*/ 147747 h 192052"/>
                    <a:gd name="connsiteX3" fmla="*/ 812143 w 2517858"/>
                    <a:gd name="connsiteY3" fmla="*/ 65 h 192052"/>
                    <a:gd name="connsiteX4" fmla="*/ 1033637 w 2517858"/>
                    <a:gd name="connsiteY4" fmla="*/ 147747 h 192052"/>
                    <a:gd name="connsiteX5" fmla="*/ 1299430 w 2517858"/>
                    <a:gd name="connsiteY5" fmla="*/ 14833 h 192052"/>
                    <a:gd name="connsiteX6" fmla="*/ 1565222 w 2517858"/>
                    <a:gd name="connsiteY6" fmla="*/ 162515 h 192052"/>
                    <a:gd name="connsiteX7" fmla="*/ 1771950 w 2517858"/>
                    <a:gd name="connsiteY7" fmla="*/ 14833 h 192052"/>
                    <a:gd name="connsiteX8" fmla="*/ 2008210 w 2517858"/>
                    <a:gd name="connsiteY8" fmla="*/ 162515 h 192052"/>
                    <a:gd name="connsiteX9" fmla="*/ 2274002 w 2517858"/>
                    <a:gd name="connsiteY9" fmla="*/ 44370 h 192052"/>
                    <a:gd name="connsiteX10" fmla="*/ 2495496 w 2517858"/>
                    <a:gd name="connsiteY10" fmla="*/ 162515 h 192052"/>
                    <a:gd name="connsiteX11" fmla="*/ 2510262 w 2517858"/>
                    <a:gd name="connsiteY11" fmla="*/ 192052 h 19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17858" h="192052">
                      <a:moveTo>
                        <a:pt x="0" y="132979"/>
                      </a:moveTo>
                      <a:cubicBezTo>
                        <a:pt x="104594" y="65291"/>
                        <a:pt x="209189" y="-2396"/>
                        <a:pt x="295325" y="65"/>
                      </a:cubicBezTo>
                      <a:cubicBezTo>
                        <a:pt x="381461" y="2526"/>
                        <a:pt x="430682" y="147747"/>
                        <a:pt x="516818" y="147747"/>
                      </a:cubicBezTo>
                      <a:cubicBezTo>
                        <a:pt x="602954" y="147747"/>
                        <a:pt x="726007" y="65"/>
                        <a:pt x="812143" y="65"/>
                      </a:cubicBezTo>
                      <a:cubicBezTo>
                        <a:pt x="898279" y="65"/>
                        <a:pt x="952423" y="145286"/>
                        <a:pt x="1033637" y="147747"/>
                      </a:cubicBezTo>
                      <a:cubicBezTo>
                        <a:pt x="1114852" y="150208"/>
                        <a:pt x="1210833" y="12372"/>
                        <a:pt x="1299430" y="14833"/>
                      </a:cubicBezTo>
                      <a:cubicBezTo>
                        <a:pt x="1388027" y="17294"/>
                        <a:pt x="1486469" y="162515"/>
                        <a:pt x="1565222" y="162515"/>
                      </a:cubicBezTo>
                      <a:cubicBezTo>
                        <a:pt x="1643975" y="162515"/>
                        <a:pt x="1698119" y="14833"/>
                        <a:pt x="1771950" y="14833"/>
                      </a:cubicBezTo>
                      <a:cubicBezTo>
                        <a:pt x="1845781" y="14833"/>
                        <a:pt x="1924535" y="157592"/>
                        <a:pt x="2008210" y="162515"/>
                      </a:cubicBezTo>
                      <a:cubicBezTo>
                        <a:pt x="2091885" y="167438"/>
                        <a:pt x="2192788" y="44370"/>
                        <a:pt x="2274002" y="44370"/>
                      </a:cubicBezTo>
                      <a:cubicBezTo>
                        <a:pt x="2355216" y="44370"/>
                        <a:pt x="2456119" y="137901"/>
                        <a:pt x="2495496" y="162515"/>
                      </a:cubicBezTo>
                      <a:cubicBezTo>
                        <a:pt x="2534873" y="187129"/>
                        <a:pt x="2510262" y="192052"/>
                        <a:pt x="2510262" y="192052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EFAB1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  <p:sp>
              <p:nvSpPr>
                <p:cNvPr id="174" name="Freeform 173"/>
                <p:cNvSpPr/>
                <p:nvPr/>
              </p:nvSpPr>
              <p:spPr>
                <a:xfrm>
                  <a:off x="6150852" y="3499159"/>
                  <a:ext cx="1084192" cy="464589"/>
                </a:xfrm>
                <a:custGeom>
                  <a:avLst/>
                  <a:gdLst>
                    <a:gd name="connsiteX0" fmla="*/ 0 w 1084192"/>
                    <a:gd name="connsiteY0" fmla="*/ 232442 h 237183"/>
                    <a:gd name="connsiteX1" fmla="*/ 309769 w 1084192"/>
                    <a:gd name="connsiteY1" fmla="*/ 98 h 237183"/>
                    <a:gd name="connsiteX2" fmla="*/ 526607 w 1084192"/>
                    <a:gd name="connsiteY2" fmla="*/ 201463 h 237183"/>
                    <a:gd name="connsiteX3" fmla="*/ 743446 w 1084192"/>
                    <a:gd name="connsiteY3" fmla="*/ 46567 h 237183"/>
                    <a:gd name="connsiteX4" fmla="*/ 991261 w 1084192"/>
                    <a:gd name="connsiteY4" fmla="*/ 232442 h 237183"/>
                    <a:gd name="connsiteX5" fmla="*/ 1084192 w 1084192"/>
                    <a:gd name="connsiteY5" fmla="*/ 185973 h 23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4192" h="237183">
                      <a:moveTo>
                        <a:pt x="0" y="232442"/>
                      </a:moveTo>
                      <a:cubicBezTo>
                        <a:pt x="111000" y="118851"/>
                        <a:pt x="222001" y="5261"/>
                        <a:pt x="309769" y="98"/>
                      </a:cubicBezTo>
                      <a:cubicBezTo>
                        <a:pt x="397537" y="-5065"/>
                        <a:pt x="454328" y="193718"/>
                        <a:pt x="526607" y="201463"/>
                      </a:cubicBezTo>
                      <a:cubicBezTo>
                        <a:pt x="598886" y="209208"/>
                        <a:pt x="666004" y="41404"/>
                        <a:pt x="743446" y="46567"/>
                      </a:cubicBezTo>
                      <a:cubicBezTo>
                        <a:pt x="820888" y="51730"/>
                        <a:pt x="934470" y="209208"/>
                        <a:pt x="991261" y="232442"/>
                      </a:cubicBezTo>
                      <a:cubicBezTo>
                        <a:pt x="1048052" y="255676"/>
                        <a:pt x="1084192" y="185973"/>
                        <a:pt x="1084192" y="185973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3366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  <p:sp>
              <p:nvSpPr>
                <p:cNvPr id="175" name="Freeform 174"/>
                <p:cNvSpPr/>
                <p:nvPr/>
              </p:nvSpPr>
              <p:spPr>
                <a:xfrm>
                  <a:off x="2875938" y="3545629"/>
                  <a:ext cx="1084192" cy="386429"/>
                </a:xfrm>
                <a:custGeom>
                  <a:avLst/>
                  <a:gdLst>
                    <a:gd name="connsiteX0" fmla="*/ 0 w 1084192"/>
                    <a:gd name="connsiteY0" fmla="*/ 232442 h 237183"/>
                    <a:gd name="connsiteX1" fmla="*/ 309769 w 1084192"/>
                    <a:gd name="connsiteY1" fmla="*/ 98 h 237183"/>
                    <a:gd name="connsiteX2" fmla="*/ 526607 w 1084192"/>
                    <a:gd name="connsiteY2" fmla="*/ 201463 h 237183"/>
                    <a:gd name="connsiteX3" fmla="*/ 743446 w 1084192"/>
                    <a:gd name="connsiteY3" fmla="*/ 46567 h 237183"/>
                    <a:gd name="connsiteX4" fmla="*/ 991261 w 1084192"/>
                    <a:gd name="connsiteY4" fmla="*/ 232442 h 237183"/>
                    <a:gd name="connsiteX5" fmla="*/ 1084192 w 1084192"/>
                    <a:gd name="connsiteY5" fmla="*/ 185973 h 23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4192" h="237183">
                      <a:moveTo>
                        <a:pt x="0" y="232442"/>
                      </a:moveTo>
                      <a:cubicBezTo>
                        <a:pt x="111000" y="118851"/>
                        <a:pt x="222001" y="5261"/>
                        <a:pt x="309769" y="98"/>
                      </a:cubicBezTo>
                      <a:cubicBezTo>
                        <a:pt x="397537" y="-5065"/>
                        <a:pt x="454328" y="193718"/>
                        <a:pt x="526607" y="201463"/>
                      </a:cubicBezTo>
                      <a:cubicBezTo>
                        <a:pt x="598886" y="209208"/>
                        <a:pt x="666004" y="41404"/>
                        <a:pt x="743446" y="46567"/>
                      </a:cubicBezTo>
                      <a:cubicBezTo>
                        <a:pt x="820888" y="51730"/>
                        <a:pt x="934470" y="209208"/>
                        <a:pt x="991261" y="232442"/>
                      </a:cubicBezTo>
                      <a:cubicBezTo>
                        <a:pt x="1048052" y="255676"/>
                        <a:pt x="1084192" y="185973"/>
                        <a:pt x="1084192" y="185973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3366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2000621" y="4627004"/>
                <a:ext cx="4748194" cy="502967"/>
                <a:chOff x="2913522" y="5049595"/>
                <a:chExt cx="4748194" cy="502967"/>
              </a:xfrm>
            </p:grpSpPr>
            <p:sp>
              <p:nvSpPr>
                <p:cNvPr id="170" name="Freeform 169"/>
                <p:cNvSpPr/>
                <p:nvPr/>
              </p:nvSpPr>
              <p:spPr>
                <a:xfrm>
                  <a:off x="4007001" y="5346359"/>
                  <a:ext cx="2517858" cy="188332"/>
                </a:xfrm>
                <a:custGeom>
                  <a:avLst/>
                  <a:gdLst>
                    <a:gd name="connsiteX0" fmla="*/ 0 w 2517858"/>
                    <a:gd name="connsiteY0" fmla="*/ 132979 h 192052"/>
                    <a:gd name="connsiteX1" fmla="*/ 295325 w 2517858"/>
                    <a:gd name="connsiteY1" fmla="*/ 65 h 192052"/>
                    <a:gd name="connsiteX2" fmla="*/ 516818 w 2517858"/>
                    <a:gd name="connsiteY2" fmla="*/ 147747 h 192052"/>
                    <a:gd name="connsiteX3" fmla="*/ 812143 w 2517858"/>
                    <a:gd name="connsiteY3" fmla="*/ 65 h 192052"/>
                    <a:gd name="connsiteX4" fmla="*/ 1033637 w 2517858"/>
                    <a:gd name="connsiteY4" fmla="*/ 147747 h 192052"/>
                    <a:gd name="connsiteX5" fmla="*/ 1299430 w 2517858"/>
                    <a:gd name="connsiteY5" fmla="*/ 14833 h 192052"/>
                    <a:gd name="connsiteX6" fmla="*/ 1565222 w 2517858"/>
                    <a:gd name="connsiteY6" fmla="*/ 162515 h 192052"/>
                    <a:gd name="connsiteX7" fmla="*/ 1771950 w 2517858"/>
                    <a:gd name="connsiteY7" fmla="*/ 14833 h 192052"/>
                    <a:gd name="connsiteX8" fmla="*/ 2008210 w 2517858"/>
                    <a:gd name="connsiteY8" fmla="*/ 162515 h 192052"/>
                    <a:gd name="connsiteX9" fmla="*/ 2274002 w 2517858"/>
                    <a:gd name="connsiteY9" fmla="*/ 44370 h 192052"/>
                    <a:gd name="connsiteX10" fmla="*/ 2495496 w 2517858"/>
                    <a:gd name="connsiteY10" fmla="*/ 162515 h 192052"/>
                    <a:gd name="connsiteX11" fmla="*/ 2510262 w 2517858"/>
                    <a:gd name="connsiteY11" fmla="*/ 192052 h 19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17858" h="192052">
                      <a:moveTo>
                        <a:pt x="0" y="132979"/>
                      </a:moveTo>
                      <a:cubicBezTo>
                        <a:pt x="104594" y="65291"/>
                        <a:pt x="209189" y="-2396"/>
                        <a:pt x="295325" y="65"/>
                      </a:cubicBezTo>
                      <a:cubicBezTo>
                        <a:pt x="381461" y="2526"/>
                        <a:pt x="430682" y="147747"/>
                        <a:pt x="516818" y="147747"/>
                      </a:cubicBezTo>
                      <a:cubicBezTo>
                        <a:pt x="602954" y="147747"/>
                        <a:pt x="726007" y="65"/>
                        <a:pt x="812143" y="65"/>
                      </a:cubicBezTo>
                      <a:cubicBezTo>
                        <a:pt x="898279" y="65"/>
                        <a:pt x="952423" y="145286"/>
                        <a:pt x="1033637" y="147747"/>
                      </a:cubicBezTo>
                      <a:cubicBezTo>
                        <a:pt x="1114852" y="150208"/>
                        <a:pt x="1210833" y="12372"/>
                        <a:pt x="1299430" y="14833"/>
                      </a:cubicBezTo>
                      <a:cubicBezTo>
                        <a:pt x="1388027" y="17294"/>
                        <a:pt x="1486469" y="162515"/>
                        <a:pt x="1565222" y="162515"/>
                      </a:cubicBezTo>
                      <a:cubicBezTo>
                        <a:pt x="1643975" y="162515"/>
                        <a:pt x="1698119" y="14833"/>
                        <a:pt x="1771950" y="14833"/>
                      </a:cubicBezTo>
                      <a:cubicBezTo>
                        <a:pt x="1845781" y="14833"/>
                        <a:pt x="1924535" y="157592"/>
                        <a:pt x="2008210" y="162515"/>
                      </a:cubicBezTo>
                      <a:cubicBezTo>
                        <a:pt x="2091885" y="167438"/>
                        <a:pt x="2192788" y="44370"/>
                        <a:pt x="2274002" y="44370"/>
                      </a:cubicBezTo>
                      <a:cubicBezTo>
                        <a:pt x="2355216" y="44370"/>
                        <a:pt x="2456119" y="137901"/>
                        <a:pt x="2495496" y="162515"/>
                      </a:cubicBezTo>
                      <a:cubicBezTo>
                        <a:pt x="2534873" y="187129"/>
                        <a:pt x="2510262" y="192052"/>
                        <a:pt x="2510262" y="192052"/>
                      </a:cubicBezTo>
                    </a:path>
                  </a:pathLst>
                </a:custGeom>
                <a:noFill/>
                <a:ln w="114300" cap="flat" cmpd="sng" algn="ctr">
                  <a:solidFill>
                    <a:srgbClr val="99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  <p:sp>
              <p:nvSpPr>
                <p:cNvPr id="171" name="Freeform 170"/>
                <p:cNvSpPr/>
                <p:nvPr/>
              </p:nvSpPr>
              <p:spPr>
                <a:xfrm>
                  <a:off x="2913522" y="5080575"/>
                  <a:ext cx="1084192" cy="441007"/>
                </a:xfrm>
                <a:custGeom>
                  <a:avLst/>
                  <a:gdLst>
                    <a:gd name="connsiteX0" fmla="*/ 0 w 1084192"/>
                    <a:gd name="connsiteY0" fmla="*/ 232442 h 237183"/>
                    <a:gd name="connsiteX1" fmla="*/ 309769 w 1084192"/>
                    <a:gd name="connsiteY1" fmla="*/ 98 h 237183"/>
                    <a:gd name="connsiteX2" fmla="*/ 526607 w 1084192"/>
                    <a:gd name="connsiteY2" fmla="*/ 201463 h 237183"/>
                    <a:gd name="connsiteX3" fmla="*/ 743446 w 1084192"/>
                    <a:gd name="connsiteY3" fmla="*/ 46567 h 237183"/>
                    <a:gd name="connsiteX4" fmla="*/ 991261 w 1084192"/>
                    <a:gd name="connsiteY4" fmla="*/ 232442 h 237183"/>
                    <a:gd name="connsiteX5" fmla="*/ 1084192 w 1084192"/>
                    <a:gd name="connsiteY5" fmla="*/ 185973 h 23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4192" h="237183">
                      <a:moveTo>
                        <a:pt x="0" y="232442"/>
                      </a:moveTo>
                      <a:cubicBezTo>
                        <a:pt x="111000" y="118851"/>
                        <a:pt x="222001" y="5261"/>
                        <a:pt x="309769" y="98"/>
                      </a:cubicBezTo>
                      <a:cubicBezTo>
                        <a:pt x="397537" y="-5065"/>
                        <a:pt x="454328" y="193718"/>
                        <a:pt x="526607" y="201463"/>
                      </a:cubicBezTo>
                      <a:cubicBezTo>
                        <a:pt x="598886" y="209208"/>
                        <a:pt x="666004" y="41404"/>
                        <a:pt x="743446" y="46567"/>
                      </a:cubicBezTo>
                      <a:cubicBezTo>
                        <a:pt x="820888" y="51730"/>
                        <a:pt x="934470" y="209208"/>
                        <a:pt x="991261" y="232442"/>
                      </a:cubicBezTo>
                      <a:cubicBezTo>
                        <a:pt x="1048052" y="255676"/>
                        <a:pt x="1084192" y="185973"/>
                        <a:pt x="1084192" y="185973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3366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  <p:sp>
              <p:nvSpPr>
                <p:cNvPr id="172" name="Freeform 171"/>
                <p:cNvSpPr/>
                <p:nvPr/>
              </p:nvSpPr>
              <p:spPr>
                <a:xfrm>
                  <a:off x="6577524" y="5049595"/>
                  <a:ext cx="1084192" cy="502967"/>
                </a:xfrm>
                <a:custGeom>
                  <a:avLst/>
                  <a:gdLst>
                    <a:gd name="connsiteX0" fmla="*/ 0 w 1084192"/>
                    <a:gd name="connsiteY0" fmla="*/ 232442 h 237183"/>
                    <a:gd name="connsiteX1" fmla="*/ 309769 w 1084192"/>
                    <a:gd name="connsiteY1" fmla="*/ 98 h 237183"/>
                    <a:gd name="connsiteX2" fmla="*/ 526607 w 1084192"/>
                    <a:gd name="connsiteY2" fmla="*/ 201463 h 237183"/>
                    <a:gd name="connsiteX3" fmla="*/ 743446 w 1084192"/>
                    <a:gd name="connsiteY3" fmla="*/ 46567 h 237183"/>
                    <a:gd name="connsiteX4" fmla="*/ 991261 w 1084192"/>
                    <a:gd name="connsiteY4" fmla="*/ 232442 h 237183"/>
                    <a:gd name="connsiteX5" fmla="*/ 1084192 w 1084192"/>
                    <a:gd name="connsiteY5" fmla="*/ 185973 h 237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84192" h="237183">
                      <a:moveTo>
                        <a:pt x="0" y="232442"/>
                      </a:moveTo>
                      <a:cubicBezTo>
                        <a:pt x="111000" y="118851"/>
                        <a:pt x="222001" y="5261"/>
                        <a:pt x="309769" y="98"/>
                      </a:cubicBezTo>
                      <a:cubicBezTo>
                        <a:pt x="397537" y="-5065"/>
                        <a:pt x="454328" y="193718"/>
                        <a:pt x="526607" y="201463"/>
                      </a:cubicBezTo>
                      <a:cubicBezTo>
                        <a:pt x="598886" y="209208"/>
                        <a:pt x="666004" y="41404"/>
                        <a:pt x="743446" y="46567"/>
                      </a:cubicBezTo>
                      <a:cubicBezTo>
                        <a:pt x="820888" y="51730"/>
                        <a:pt x="934470" y="209208"/>
                        <a:pt x="991261" y="232442"/>
                      </a:cubicBezTo>
                      <a:cubicBezTo>
                        <a:pt x="1048052" y="255676"/>
                        <a:pt x="1084192" y="185973"/>
                        <a:pt x="1084192" y="185973"/>
                      </a:cubicBezTo>
                    </a:path>
                  </a:pathLst>
                </a:custGeom>
                <a:noFill/>
                <a:ln w="34925" cap="flat" cmpd="sng" algn="ctr">
                  <a:solidFill>
                    <a:srgbClr val="3366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sto MT"/>
                    <a:ea typeface=""/>
                    <a:cs typeface=""/>
                  </a:endParaRPr>
                </a:p>
              </p:txBody>
            </p:sp>
          </p:grpSp>
          <p:sp>
            <p:nvSpPr>
              <p:cNvPr id="158" name="TextBox 157"/>
              <p:cNvSpPr txBox="1"/>
              <p:nvPr/>
            </p:nvSpPr>
            <p:spPr>
              <a:xfrm>
                <a:off x="142184" y="2243137"/>
                <a:ext cx="26345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Ocean Surface (no oil)</a:t>
                </a: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09538" y="3233289"/>
                <a:ext cx="18012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Ocean Surface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+Thin Sheen </a:t>
                </a: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007001" y="3214034"/>
                <a:ext cx="852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Sheen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3909836" y="4459271"/>
                <a:ext cx="1134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Emulsion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3478284" y="2445604"/>
                <a:ext cx="16920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SW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= 80 –i70</a:t>
                </a:r>
                <a:r>
                  <a:rPr kumimoji="0" lang="en-US" sz="18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6674935" y="3075534"/>
                <a:ext cx="232764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-Reduced roughness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-Sheen too thin to 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change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sw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6868455" y="4429808"/>
                <a:ext cx="22755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-New dielectric layer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with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mixture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–Alters scattering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ＭＳ Ｐゴシック" charset="-128"/>
                  <a:cs typeface="Symbol" charset="2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3257769" y="3733647"/>
                <a:ext cx="25399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SW+Sheen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~~ 80 –i70</a:t>
                </a:r>
                <a:r>
                  <a:rPr kumimoji="0" lang="en-US" sz="18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182826" y="4431159"/>
                <a:ext cx="17236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Emulsion =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Mixture of  Oil 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+ Sea water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3281204" y="5014306"/>
                <a:ext cx="23002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Mixture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=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SW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+ </a:t>
                </a: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e</a:t>
                </a:r>
                <a:r>
                  <a:rPr kumimoji="0" lang="en-US" sz="24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O</a:t>
                </a:r>
                <a:r>
                  <a:rPr kumimoji="0" lang="en-US" sz="1800" b="0" i="0" u="none" strike="noStrike" kern="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endPara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6152295" y="2167666"/>
                <a:ext cx="2707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-Frequency, temperature</a:t>
                </a:r>
              </a:p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dependent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378812" y="5638800"/>
                <a:ext cx="8423783" cy="8309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Radar backscattered signal responds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to volumetric fraction of emulsified oil as 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a mixture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ＭＳ Ｐゴシック" charset="-128"/>
                  </a:rPr>
                  <a:t>of oil and seawater</a:t>
                </a:r>
              </a:p>
            </p:txBody>
          </p:sp>
        </p:grpSp>
      </p:grpSp>
      <p:sp>
        <p:nvSpPr>
          <p:cNvPr id="176" name="Content Placeholder 1"/>
          <p:cNvSpPr txBox="1">
            <a:spLocks/>
          </p:cNvSpPr>
          <p:nvPr/>
        </p:nvSpPr>
        <p:spPr bwMode="auto">
          <a:xfrm>
            <a:off x="39723408" y="7129433"/>
            <a:ext cx="3315207" cy="2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3200" b="1" dirty="0" smtClean="0"/>
              <a:t>Characterization Of Oil Within Slicks </a:t>
            </a:r>
            <a:r>
              <a:rPr lang="en-US" sz="3200" b="1" smtClean="0"/>
              <a:t>Using SAR</a:t>
            </a:r>
            <a:endParaRPr lang="en-US" sz="3200" b="1" dirty="0" smtClean="0"/>
          </a:p>
        </p:txBody>
      </p:sp>
      <p:sp>
        <p:nvSpPr>
          <p:cNvPr id="177" name="Content Placeholder 1"/>
          <p:cNvSpPr txBox="1">
            <a:spLocks/>
          </p:cNvSpPr>
          <p:nvPr/>
        </p:nvSpPr>
        <p:spPr bwMode="auto">
          <a:xfrm>
            <a:off x="603267" y="23510136"/>
            <a:ext cx="13014328" cy="26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4800"/>
              </a:lnSpc>
            </a:pPr>
            <a:r>
              <a:rPr lang="en-US" sz="3600" b="1" dirty="0" smtClean="0"/>
              <a:t>UAVSAR’S Unique Contribution:</a:t>
            </a:r>
            <a:r>
              <a:rPr lang="en-US" sz="3600" b="1" dirty="0"/>
              <a:t> </a:t>
            </a:r>
            <a:r>
              <a:rPr lang="en-US" sz="3600" b="1" dirty="0" smtClean="0"/>
              <a:t> Tracking the spreading and transport of different mineral oil slicks &amp; a plant oil slick enabled improved modeling of oil transport in the ocean, both on the surface &amp; in the water column [</a:t>
            </a:r>
            <a:r>
              <a:rPr lang="en-US" sz="3600" b="1" i="1" dirty="0" smtClean="0"/>
              <a:t>Jones et al</a:t>
            </a:r>
            <a:r>
              <a:rPr lang="en-US" sz="3600" b="1" i="1" smtClean="0"/>
              <a:t>., 2016</a:t>
            </a:r>
            <a:r>
              <a:rPr lang="en-US" sz="3600" b="1" smtClean="0"/>
              <a:t>].  </a:t>
            </a:r>
            <a:endParaRPr lang="en-US" sz="3600" b="1" dirty="0" smtClean="0"/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91" y="26823749"/>
            <a:ext cx="7816936" cy="7242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58290" y="31684554"/>
            <a:ext cx="1026320" cy="6497044"/>
          </a:xfrm>
          <a:prstGeom prst="rect">
            <a:avLst/>
          </a:prstGeom>
        </p:spPr>
      </p:pic>
      <p:grpSp>
        <p:nvGrpSpPr>
          <p:cNvPr id="201" name="Group 200"/>
          <p:cNvGrpSpPr/>
          <p:nvPr/>
        </p:nvGrpSpPr>
        <p:grpSpPr>
          <a:xfrm>
            <a:off x="8980711" y="31363452"/>
            <a:ext cx="4631440" cy="4624442"/>
            <a:chOff x="2176549" y="14623388"/>
            <a:chExt cx="4631440" cy="4624442"/>
          </a:xfrm>
        </p:grpSpPr>
        <p:pic>
          <p:nvPicPr>
            <p:cNvPr id="194" name="Picture 19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6549" y="14623388"/>
              <a:ext cx="4631440" cy="4624442"/>
            </a:xfrm>
            <a:prstGeom prst="rect">
              <a:avLst/>
            </a:prstGeom>
          </p:spPr>
        </p:pic>
        <p:sp>
          <p:nvSpPr>
            <p:cNvPr id="195" name="TextBox 194"/>
            <p:cNvSpPr txBox="1"/>
            <p:nvPr/>
          </p:nvSpPr>
          <p:spPr>
            <a:xfrm>
              <a:off x="4854230" y="15438243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PLANT OIL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467569" y="16553457"/>
              <a:ext cx="297068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Rapidly entrains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Most oil stays below surface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Reservoir of resurfacing oil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Less wind-driven transport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951872" y="26306531"/>
            <a:ext cx="4592814" cy="4624442"/>
            <a:chOff x="6853630" y="14775788"/>
            <a:chExt cx="4592814" cy="4624442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630" y="14775788"/>
              <a:ext cx="4592814" cy="462444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8877324" y="15906925"/>
              <a:ext cx="2373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80% OIL EMULSION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7893924" y="16799678"/>
              <a:ext cx="32079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Slowly entrains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Most oil stays at surface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Stronger wind-driven transport</a:t>
              </a: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9779336" y="30963661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Simulation Start Time: 05:48</a:t>
            </a:r>
            <a:endParaRPr lang="en-US" sz="1800" b="1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35421119" y="34135540"/>
            <a:ext cx="7506780" cy="2087169"/>
            <a:chOff x="-1155019" y="2196461"/>
            <a:chExt cx="8115440" cy="2087169"/>
          </a:xfrm>
        </p:grpSpPr>
        <p:pic>
          <p:nvPicPr>
            <p:cNvPr id="204" name="Picture 4" descr="http://seabass.gsfc.nasa.gov/seabass/images/NASA_Logo.gif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783" y="2462805"/>
              <a:ext cx="1986638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/>
            <p:cNvGrpSpPr/>
            <p:nvPr/>
          </p:nvGrpSpPr>
          <p:grpSpPr>
            <a:xfrm>
              <a:off x="-1155019" y="2196461"/>
              <a:ext cx="5914617" cy="2087169"/>
              <a:chOff x="27655522" y="3521487"/>
              <a:chExt cx="7795675" cy="2882978"/>
            </a:xfrm>
          </p:grpSpPr>
          <p:pic>
            <p:nvPicPr>
              <p:cNvPr id="206" name="Picture 205" descr="NOFO-logo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71920" y="3992088"/>
                <a:ext cx="1441621" cy="1941775"/>
              </a:xfrm>
              <a:prstGeom prst="rect">
                <a:avLst/>
              </a:prstGeom>
            </p:spPr>
          </p:pic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55522" y="3521487"/>
                <a:ext cx="2809497" cy="2882978"/>
              </a:xfrm>
              <a:prstGeom prst="rect">
                <a:avLst/>
              </a:prstGeom>
            </p:spPr>
          </p:pic>
          <p:pic>
            <p:nvPicPr>
              <p:cNvPr id="208" name="Picture 207" descr="LOGOS.png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742286" y="3845834"/>
                <a:ext cx="2708911" cy="2234285"/>
              </a:xfrm>
              <a:prstGeom prst="rect">
                <a:avLst/>
              </a:prstGeom>
            </p:spPr>
          </p:pic>
        </p:grpSp>
      </p:grpSp>
      <p:pic>
        <p:nvPicPr>
          <p:cNvPr id="209" name="Picture 20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6582" y="34394219"/>
            <a:ext cx="2198709" cy="1569810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7665" y="34160074"/>
            <a:ext cx="2013452" cy="2038101"/>
          </a:xfrm>
          <a:prstGeom prst="rect">
            <a:avLst/>
          </a:prstGeom>
        </p:spPr>
      </p:pic>
      <p:sp>
        <p:nvSpPr>
          <p:cNvPr id="225" name="TextBox 224"/>
          <p:cNvSpPr txBox="1"/>
          <p:nvPr/>
        </p:nvSpPr>
        <p:spPr>
          <a:xfrm>
            <a:off x="699582" y="21010434"/>
            <a:ext cx="71203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latin typeface="Garamond"/>
                <a:ea typeface="ＭＳ Ｐゴシック" charset="-128"/>
                <a:cs typeface="Garamond"/>
              </a:rPr>
              <a:t>Photos taken over the slick on 6/23/2010 between 16:00 and 20:00 UTC (NOAA RAT-Helo and EPA/ASPECT)</a:t>
            </a:r>
          </a:p>
        </p:txBody>
      </p:sp>
      <p:grpSp>
        <p:nvGrpSpPr>
          <p:cNvPr id="227" name="Group 47"/>
          <p:cNvGrpSpPr>
            <a:grpSpLocks noChangeAspect="1"/>
          </p:cNvGrpSpPr>
          <p:nvPr/>
        </p:nvGrpSpPr>
        <p:grpSpPr bwMode="auto">
          <a:xfrm>
            <a:off x="627932" y="15184703"/>
            <a:ext cx="7431914" cy="5858389"/>
            <a:chOff x="-2430567" y="2871951"/>
            <a:chExt cx="6428006" cy="5045974"/>
          </a:xfrm>
        </p:grpSpPr>
        <p:pic>
          <p:nvPicPr>
            <p:cNvPr id="228" name="Picture 32" descr="32010_zoom1_reversed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84" t="3307" r="2081" b="8333"/>
            <a:stretch>
              <a:fillRect/>
            </a:stretch>
          </p:blipFill>
          <p:spPr bwMode="auto">
            <a:xfrm>
              <a:off x="-2430567" y="2871951"/>
              <a:ext cx="6428006" cy="5045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9" name="Group 80"/>
            <p:cNvGrpSpPr>
              <a:grpSpLocks/>
            </p:cNvGrpSpPr>
            <p:nvPr/>
          </p:nvGrpSpPr>
          <p:grpSpPr bwMode="auto">
            <a:xfrm>
              <a:off x="2229549" y="6494611"/>
              <a:ext cx="379298" cy="344057"/>
              <a:chOff x="6019665" y="1052949"/>
              <a:chExt cx="370648" cy="336213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019665" y="1168693"/>
                <a:ext cx="301893" cy="2204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ook Antiqua"/>
                    <a:ea typeface="ＭＳ Ｐゴシック" charset="-128"/>
                    <a:cs typeface="Book Antiqua"/>
                  </a:rPr>
                  <a:t>N</a:t>
                </a:r>
              </a:p>
            </p:txBody>
          </p:sp>
          <p:cxnSp>
            <p:nvCxnSpPr>
              <p:cNvPr id="235" name="Straight Arrow Connector 234"/>
              <p:cNvCxnSpPr>
                <a:cxnSpLocks noChangeAspect="1"/>
              </p:cNvCxnSpPr>
              <p:nvPr/>
            </p:nvCxnSpPr>
            <p:spPr>
              <a:xfrm rot="5400000" flipH="1" flipV="1">
                <a:off x="6224969" y="1061309"/>
                <a:ext cx="173703" cy="156984"/>
              </a:xfrm>
              <a:prstGeom prst="straightConnector1">
                <a:avLst/>
              </a:prstGeom>
              <a:noFill/>
              <a:ln w="349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grpSp>
          <p:nvGrpSpPr>
            <p:cNvPr id="230" name="Group 86"/>
            <p:cNvGrpSpPr>
              <a:grpSpLocks/>
            </p:cNvGrpSpPr>
            <p:nvPr/>
          </p:nvGrpSpPr>
          <p:grpSpPr bwMode="auto">
            <a:xfrm>
              <a:off x="285327" y="6648024"/>
              <a:ext cx="477686" cy="435787"/>
              <a:chOff x="6523664" y="789133"/>
              <a:chExt cx="466794" cy="425850"/>
            </a:xfrm>
          </p:grpSpPr>
          <p:cxnSp>
            <p:nvCxnSpPr>
              <p:cNvPr id="232" name="Straight Arrow Connector 37"/>
              <p:cNvCxnSpPr>
                <a:cxnSpLocks noChangeAspect="1"/>
              </p:cNvCxnSpPr>
              <p:nvPr/>
            </p:nvCxnSpPr>
            <p:spPr>
              <a:xfrm rot="10800000" flipH="1" flipV="1">
                <a:off x="6702448" y="789133"/>
                <a:ext cx="56354" cy="27391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</p:spPr>
          </p:cxnSp>
          <p:sp>
            <p:nvSpPr>
              <p:cNvPr id="233" name="TextBox 38"/>
              <p:cNvSpPr txBox="1">
                <a:spLocks noChangeArrowheads="1"/>
              </p:cNvSpPr>
              <p:nvPr/>
            </p:nvSpPr>
            <p:spPr bwMode="auto">
              <a:xfrm>
                <a:off x="6523664" y="994790"/>
                <a:ext cx="466794" cy="220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ook Antiqua" charset="0"/>
                    <a:ea typeface="ＭＳ Ｐゴシック" charset="0"/>
                    <a:cs typeface="Book Antiqua" charset="0"/>
                  </a:rPr>
                  <a:t>wind</a:t>
                </a:r>
              </a:p>
            </p:txBody>
          </p:sp>
        </p:grpSp>
        <p:cxnSp>
          <p:nvCxnSpPr>
            <p:cNvPr id="231" name="Straight Arrow Connector 36"/>
            <p:cNvCxnSpPr/>
            <p:nvPr/>
          </p:nvCxnSpPr>
          <p:spPr>
            <a:xfrm flipH="1">
              <a:off x="-724605" y="5100843"/>
              <a:ext cx="652247" cy="116711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round/>
              <a:headEnd type="arrow" w="sm" len="med"/>
              <a:tailEnd type="none" w="sm" len="med"/>
            </a:ln>
            <a:effectLst/>
          </p:spPr>
        </p:cxnSp>
      </p:grpSp>
      <p:sp>
        <p:nvSpPr>
          <p:cNvPr id="238" name="TextBox 237"/>
          <p:cNvSpPr txBox="1"/>
          <p:nvPr/>
        </p:nvSpPr>
        <p:spPr>
          <a:xfrm>
            <a:off x="653630" y="14920120"/>
            <a:ext cx="540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Garamond"/>
                <a:ea typeface="ＭＳ Ｐゴシック" charset="-128"/>
                <a:cs typeface="Garamond"/>
              </a:rPr>
              <a:t>Oil concentrated along wind rows:</a:t>
            </a:r>
          </a:p>
        </p:txBody>
      </p:sp>
      <p:pic>
        <p:nvPicPr>
          <p:cNvPr id="226" name="Picture 64" descr="RAT-Helo-935AL-6-23-10 421.jpg"/>
          <p:cNvPicPr>
            <a:picLocks noChangeAspect="1"/>
          </p:cNvPicPr>
          <p:nvPr/>
        </p:nvPicPr>
        <p:blipFill>
          <a:blip r:embed="rId18" cstate="print">
            <a:lum bright="-12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85" y="18891824"/>
            <a:ext cx="2768713" cy="18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" name="Picture 241" descr="OilVolumetricConcentration.pdf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59" t="1" b="33081"/>
          <a:stretch/>
        </p:blipFill>
        <p:spPr>
          <a:xfrm>
            <a:off x="8219031" y="15907691"/>
            <a:ext cx="5234979" cy="4509300"/>
          </a:xfrm>
          <a:prstGeom prst="rect">
            <a:avLst/>
          </a:prstGeom>
        </p:spPr>
      </p:pic>
      <p:grpSp>
        <p:nvGrpSpPr>
          <p:cNvPr id="260" name="Group 259"/>
          <p:cNvGrpSpPr/>
          <p:nvPr/>
        </p:nvGrpSpPr>
        <p:grpSpPr>
          <a:xfrm>
            <a:off x="14327538" y="15556229"/>
            <a:ext cx="15361546" cy="8375153"/>
            <a:chOff x="-345554" y="1246802"/>
            <a:chExt cx="9981338" cy="4930161"/>
          </a:xfrm>
        </p:grpSpPr>
        <p:pic>
          <p:nvPicPr>
            <p:cNvPr id="261" name="Picture 260" descr="image3.tif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03" y="2140315"/>
              <a:ext cx="3509066" cy="1512066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262" name="TextBox 261"/>
            <p:cNvSpPr txBox="1"/>
            <p:nvPr/>
          </p:nvSpPr>
          <p:spPr>
            <a:xfrm>
              <a:off x="546803" y="1556800"/>
              <a:ext cx="3509066" cy="5435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Covered main slick &amp; Gulf coastline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 days, 3 flights, 21 flight hours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Imaged an area of 120,000 km</a:t>
              </a:r>
              <a:r>
                <a:rPr kumimoji="0" lang="en-US" sz="18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</a:t>
              </a:r>
            </a:p>
          </p:txBody>
        </p:sp>
        <p:cxnSp>
          <p:nvCxnSpPr>
            <p:cNvPr id="263" name="Straight Connector 262"/>
            <p:cNvCxnSpPr/>
            <p:nvPr/>
          </p:nvCxnSpPr>
          <p:spPr>
            <a:xfrm>
              <a:off x="4573904" y="1246802"/>
              <a:ext cx="2743" cy="4759135"/>
            </a:xfrm>
            <a:prstGeom prst="line">
              <a:avLst/>
            </a:prstGeom>
            <a:noFill/>
            <a:ln w="34925" cap="flat" cmpd="sng" algn="ctr">
              <a:gradFill>
                <a:gsLst>
                  <a:gs pos="0">
                    <a:sysClr val="window" lastClr="FFFFFF">
                      <a:lumMod val="95000"/>
                    </a:sysClr>
                  </a:gs>
                  <a:gs pos="51000">
                    <a:sysClr val="windowText" lastClr="000000">
                      <a:lumMod val="50000"/>
                      <a:lumOff val="50000"/>
                    </a:sysClr>
                  </a:gs>
                  <a:gs pos="52000">
                    <a:sysClr val="windowText" lastClr="000000">
                      <a:lumMod val="50000"/>
                      <a:lumOff val="50000"/>
                    </a:sysClr>
                  </a:gs>
                  <a:gs pos="51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5400000" scaled="1"/>
              </a:gra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 flipH="1">
              <a:off x="-345554" y="3741814"/>
              <a:ext cx="9917789" cy="0"/>
            </a:xfrm>
            <a:prstGeom prst="line">
              <a:avLst/>
            </a:prstGeom>
            <a:noFill/>
            <a:ln w="34925" cap="flat" cmpd="sng" algn="ctr">
              <a:gradFill>
                <a:gsLst>
                  <a:gs pos="0">
                    <a:sysClr val="window" lastClr="FFFFFF">
                      <a:lumMod val="95000"/>
                    </a:sysClr>
                  </a:gs>
                  <a:gs pos="51000">
                    <a:sysClr val="windowText" lastClr="000000">
                      <a:lumMod val="50000"/>
                      <a:lumOff val="50000"/>
                    </a:sysClr>
                  </a:gs>
                  <a:gs pos="52000">
                    <a:sysClr val="windowText" lastClr="000000">
                      <a:lumMod val="50000"/>
                      <a:lumOff val="50000"/>
                    </a:sysClr>
                  </a:gs>
                  <a:gs pos="51000">
                    <a:sysClr val="windowText" lastClr="000000">
                      <a:lumMod val="50000"/>
                      <a:lumOff val="50000"/>
                    </a:sysClr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0" scaled="0"/>
              </a:gradFill>
              <a:prstDash val="solid"/>
            </a:ln>
            <a:effectLst/>
          </p:spPr>
        </p:cxnSp>
        <p:sp>
          <p:nvSpPr>
            <p:cNvPr id="265" name="TextBox 264"/>
            <p:cNvSpPr txBox="1"/>
            <p:nvPr/>
          </p:nvSpPr>
          <p:spPr>
            <a:xfrm>
              <a:off x="396663" y="1246802"/>
              <a:ext cx="3278027" cy="30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Deepwater Horizon Spill,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2010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" name="Curved Left Arrow 265"/>
            <p:cNvSpPr/>
            <p:nvPr/>
          </p:nvSpPr>
          <p:spPr>
            <a:xfrm>
              <a:off x="4171838" y="2896348"/>
              <a:ext cx="888109" cy="1823338"/>
            </a:xfrm>
            <a:prstGeom prst="curvedLeftArrow">
              <a:avLst/>
            </a:prstGeom>
            <a:gradFill rotWithShape="1">
              <a:gsLst>
                <a:gs pos="0">
                  <a:srgbClr val="990000">
                    <a:shade val="51000"/>
                    <a:alpha val="90000"/>
                    <a:satMod val="115000"/>
                  </a:srgbClr>
                </a:gs>
                <a:gs pos="100000">
                  <a:srgbClr val="990000">
                    <a:shade val="94000"/>
                    <a:alpha val="90000"/>
                    <a:satMod val="135000"/>
                  </a:srgbClr>
                </a:gs>
              </a:gsLst>
              <a:lin ang="5400000" scaled="1"/>
            </a:gradFill>
            <a:ln w="15875" cap="flat" cmpd="sng" algn="ctr">
              <a:solidFill>
                <a:srgbClr val="99000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/>
                <a:ea typeface=""/>
                <a:cs typeface="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4595421" y="1246802"/>
              <a:ext cx="5040363" cy="30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Gulf Ecosystem Impact &amp; Recovery,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2010-2012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4680405" y="3798060"/>
              <a:ext cx="4238354" cy="30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Norwegian Oil-on-Water Exercise,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2015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200263" y="3855847"/>
              <a:ext cx="4234188" cy="30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Gulf of Mexico NOAA Experiment,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2016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5098509" y="1539801"/>
              <a:ext cx="3668297" cy="5435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Repeated yearly observations 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Focused on heavily oiled marshlands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Track long-term ecosystem response</a:t>
              </a:r>
              <a:endPara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71" name="Picture 270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8509" y="2128049"/>
              <a:ext cx="3373758" cy="1536598"/>
            </a:xfrm>
            <a:prstGeom prst="rect">
              <a:avLst/>
            </a:prstGeom>
          </p:spPr>
        </p:pic>
        <p:sp>
          <p:nvSpPr>
            <p:cNvPr id="272" name="TextBox 271"/>
            <p:cNvSpPr txBox="1"/>
            <p:nvPr/>
          </p:nvSpPr>
          <p:spPr>
            <a:xfrm>
              <a:off x="5032791" y="4094934"/>
              <a:ext cx="3926176" cy="54353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Controlled experiment 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Release known volumes &amp; mixtures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Measure &amp; model 3-D slick transport</a:t>
              </a:r>
              <a:endPara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87275" y="4113174"/>
              <a:ext cx="4017470" cy="706592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Engage with U.S. response &amp; recovery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Measure release from an abandoned rig </a:t>
              </a:r>
            </a:p>
            <a:p>
              <a:pPr marL="0" marR="0" lvl="0" indent="18288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ourier New"/>
                <a:buChar char="o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Measure extent, relative thickness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,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rPr>
                <a:t>volume, weathering</a:t>
              </a:r>
              <a:endPara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74" name="Picture 273" descr="uavsar20150618b-16-640x350.jpg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1406" y="4683407"/>
              <a:ext cx="3506582" cy="1493556"/>
            </a:xfrm>
            <a:prstGeom prst="rect">
              <a:avLst/>
            </a:prstGeom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155" y="4844389"/>
              <a:ext cx="1708912" cy="1281684"/>
            </a:xfrm>
            <a:prstGeom prst="rect">
              <a:avLst/>
            </a:prstGeom>
          </p:spPr>
        </p:pic>
        <p:pic>
          <p:nvPicPr>
            <p:cNvPr id="276" name="Picture 27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9769" y="4829225"/>
              <a:ext cx="1711875" cy="1283906"/>
            </a:xfrm>
            <a:prstGeom prst="rect">
              <a:avLst/>
            </a:prstGeom>
          </p:spPr>
        </p:pic>
      </p:grpSp>
      <p:sp>
        <p:nvSpPr>
          <p:cNvPr id="284" name="Content Placeholder 1"/>
          <p:cNvSpPr txBox="1">
            <a:spLocks/>
          </p:cNvSpPr>
          <p:nvPr/>
        </p:nvSpPr>
        <p:spPr bwMode="auto">
          <a:xfrm>
            <a:off x="30128085" y="13136047"/>
            <a:ext cx="13010390" cy="214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4800"/>
              </a:lnSpc>
            </a:pPr>
            <a:r>
              <a:rPr lang="en-US" sz="3600" b="1" dirty="0" smtClean="0"/>
              <a:t>UAVSAR’S Unique Contribution:  Fine spatial resolution map of relative oil thickness derived from contrast between slick and clean water using VV-polarization returns.</a:t>
            </a:r>
            <a:endParaRPr lang="en-US" sz="3600" b="1" dirty="0"/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8470" y="15471940"/>
            <a:ext cx="8106770" cy="5798221"/>
          </a:xfrm>
          <a:prstGeom prst="rect">
            <a:avLst/>
          </a:prstGeom>
        </p:spPr>
      </p:pic>
      <p:cxnSp>
        <p:nvCxnSpPr>
          <p:cNvPr id="289" name="Straight Arrow Connector 288"/>
          <p:cNvCxnSpPr/>
          <p:nvPr/>
        </p:nvCxnSpPr>
        <p:spPr>
          <a:xfrm>
            <a:off x="30528470" y="20502565"/>
            <a:ext cx="8106770" cy="0"/>
          </a:xfrm>
          <a:prstGeom prst="straightConnector1">
            <a:avLst/>
          </a:prstGeom>
          <a:noFill/>
          <a:ln w="34925" cap="flat" cmpd="sng" algn="ctr">
            <a:solidFill>
              <a:sysClr val="window" lastClr="FFFFFF"/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290" name="TextBox 289"/>
          <p:cNvSpPr txBox="1"/>
          <p:nvPr/>
        </p:nvSpPr>
        <p:spPr>
          <a:xfrm>
            <a:off x="34060852" y="20627237"/>
            <a:ext cx="104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~20 km</a:t>
            </a:r>
          </a:p>
        </p:txBody>
      </p:sp>
      <p:sp>
        <p:nvSpPr>
          <p:cNvPr id="291" name="5-Point Star 290"/>
          <p:cNvSpPr/>
          <p:nvPr/>
        </p:nvSpPr>
        <p:spPr>
          <a:xfrm>
            <a:off x="35351447" y="1938318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Content Placeholder 1"/>
          <p:cNvSpPr txBox="1">
            <a:spLocks/>
          </p:cNvSpPr>
          <p:nvPr/>
        </p:nvSpPr>
        <p:spPr bwMode="auto">
          <a:xfrm>
            <a:off x="38991019" y="17038829"/>
            <a:ext cx="3936880" cy="2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3200" b="1" dirty="0" smtClean="0"/>
              <a:t>UAVSAR image of the Taylor Energy Slick</a:t>
            </a:r>
          </a:p>
          <a:p>
            <a:pPr indent="0"/>
            <a:r>
              <a:rPr lang="en-US" sz="3200" b="1" dirty="0" smtClean="0"/>
              <a:t>(VV-polarization)</a:t>
            </a:r>
          </a:p>
        </p:txBody>
      </p:sp>
      <p:pic>
        <p:nvPicPr>
          <p:cNvPr id="293" name="Picture 29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1072" y="21490892"/>
            <a:ext cx="9082576" cy="5878792"/>
          </a:xfrm>
          <a:prstGeom prst="rect">
            <a:avLst/>
          </a:prstGeom>
        </p:spPr>
      </p:pic>
      <p:sp>
        <p:nvSpPr>
          <p:cNvPr id="294" name="Content Placeholder 1"/>
          <p:cNvSpPr txBox="1">
            <a:spLocks/>
          </p:cNvSpPr>
          <p:nvPr/>
        </p:nvSpPr>
        <p:spPr bwMode="auto">
          <a:xfrm>
            <a:off x="30419208" y="22621818"/>
            <a:ext cx="3315207" cy="2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3200" b="1" dirty="0" smtClean="0"/>
              <a:t>Oil classification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relative thickness like the Bonn classification</a:t>
            </a:r>
          </a:p>
          <a:p>
            <a:pPr indent="0"/>
            <a:r>
              <a:rPr lang="en-US" sz="3200" b="1" dirty="0" smtClean="0"/>
              <a:t>Based on the VV damping ratio</a:t>
            </a:r>
          </a:p>
        </p:txBody>
      </p:sp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453"/>
          <a:stretch/>
        </p:blipFill>
        <p:spPr>
          <a:xfrm>
            <a:off x="30229098" y="27786936"/>
            <a:ext cx="5232644" cy="4634840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15" r="10588"/>
          <a:stretch/>
        </p:blipFill>
        <p:spPr>
          <a:xfrm>
            <a:off x="35509168" y="27943090"/>
            <a:ext cx="4724432" cy="4600380"/>
          </a:xfrm>
          <a:prstGeom prst="rect">
            <a:avLst/>
          </a:prstGeom>
        </p:spPr>
      </p:pic>
      <p:cxnSp>
        <p:nvCxnSpPr>
          <p:cNvPr id="300" name="Straight Connector 299"/>
          <p:cNvCxnSpPr/>
          <p:nvPr/>
        </p:nvCxnSpPr>
        <p:spPr>
          <a:xfrm>
            <a:off x="30907385" y="21423240"/>
            <a:ext cx="1160315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Content Placeholder 1"/>
          <p:cNvSpPr txBox="1">
            <a:spLocks/>
          </p:cNvSpPr>
          <p:nvPr/>
        </p:nvSpPr>
        <p:spPr bwMode="auto">
          <a:xfrm>
            <a:off x="39980398" y="28599914"/>
            <a:ext cx="2947501" cy="24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2000" kern="1200">
                <a:solidFill>
                  <a:srgbClr val="262626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Lucida Grande" charset="0"/>
              <a:buChar char="•"/>
              <a:defRPr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2pPr>
            <a:lvl3pPr marL="795338" indent="-217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‒"/>
              <a:defRPr sz="16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3pPr>
            <a:lvl4pPr marL="1027113" indent="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defRPr sz="1400" i="1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4pPr>
            <a:lvl5pPr marL="14255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defRPr sz="1200" kern="1200">
                <a:solidFill>
                  <a:srgbClr val="262626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US" sz="3200" b="1" dirty="0" smtClean="0"/>
              <a:t>Transport &amp; Weathering</a:t>
            </a:r>
          </a:p>
          <a:p>
            <a:pPr indent="0"/>
            <a:r>
              <a:rPr lang="en-US" sz="3200" b="1" dirty="0" smtClean="0"/>
              <a:t>(shows the oil that was on surface for the longest time)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33926296" y="293023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1</a:t>
            </a:r>
            <a:endParaRPr lang="en-US" sz="2400"/>
          </a:p>
        </p:txBody>
      </p:sp>
      <p:sp>
        <p:nvSpPr>
          <p:cNvPr id="303" name="TextBox 302"/>
          <p:cNvSpPr txBox="1"/>
          <p:nvPr/>
        </p:nvSpPr>
        <p:spPr>
          <a:xfrm>
            <a:off x="33926296" y="31512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39308353" y="292991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9308353" y="31512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306" name="Curved Right Arrow 305"/>
          <p:cNvSpPr/>
          <p:nvPr/>
        </p:nvSpPr>
        <p:spPr>
          <a:xfrm rot="18542114" flipH="1" flipV="1">
            <a:off x="36217728" y="15171538"/>
            <a:ext cx="731520" cy="17832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37117815" y="15568796"/>
            <a:ext cx="13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chemeClr val="accent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Transport path</a:t>
            </a:r>
            <a:endParaRPr lang="en-US" sz="1800" dirty="0">
              <a:solidFill>
                <a:schemeClr val="accent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98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1040</Words>
  <Application>Microsoft Macintosh PowerPoint</Application>
  <PresentationFormat>Custom</PresentationFormat>
  <Paragraphs>134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3" baseType="lpstr">
      <vt:lpstr>Arial</vt:lpstr>
      <vt:lpstr>Book Antiqua</vt:lpstr>
      <vt:lpstr>Calibri</vt:lpstr>
      <vt:lpstr>Calibri Light</vt:lpstr>
      <vt:lpstr>Calisto MT</vt:lpstr>
      <vt:lpstr>Courier New</vt:lpstr>
      <vt:lpstr>Garamond</vt:lpstr>
      <vt:lpstr>ＭＳ Ｐゴシック</vt:lpstr>
      <vt:lpstr>Symbol</vt:lpstr>
      <vt:lpstr>Times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Cathleen Jones</dc:creator>
  <cp:lastModifiedBy>sarahlynn.flores@gmail.com</cp:lastModifiedBy>
  <cp:revision>34</cp:revision>
  <dcterms:created xsi:type="dcterms:W3CDTF">2017-12-02T20:30:58Z</dcterms:created>
  <dcterms:modified xsi:type="dcterms:W3CDTF">2018-01-09T22:43:08Z</dcterms:modified>
</cp:coreProperties>
</file>